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57" r:id="rId4"/>
  </p:sldMasterIdLst>
  <p:notesMasterIdLst>
    <p:notesMasterId r:id="rId9"/>
  </p:notesMasterIdLst>
  <p:sldIdLst>
    <p:sldId id="374" r:id="rId5"/>
    <p:sldId id="365" r:id="rId6"/>
    <p:sldId id="366" r:id="rId7"/>
    <p:sldId id="260" r:id="rId8"/>
    <p:sldId id="261" r:id="rId10"/>
    <p:sldId id="367" r:id="rId11"/>
    <p:sldId id="368" r:id="rId12"/>
    <p:sldId id="265" r:id="rId13"/>
    <p:sldId id="267" r:id="rId14"/>
    <p:sldId id="268" r:id="rId15"/>
    <p:sldId id="270" r:id="rId16"/>
    <p:sldId id="271" r:id="rId17"/>
    <p:sldId id="273" r:id="rId18"/>
    <p:sldId id="274" r:id="rId19"/>
    <p:sldId id="275" r:id="rId20"/>
    <p:sldId id="276" r:id="rId21"/>
    <p:sldId id="369" r:id="rId22"/>
    <p:sldId id="278" r:id="rId23"/>
    <p:sldId id="279" r:id="rId24"/>
    <p:sldId id="281" r:id="rId25"/>
    <p:sldId id="282" r:id="rId26"/>
    <p:sldId id="284" r:id="rId27"/>
    <p:sldId id="285" r:id="rId28"/>
    <p:sldId id="286" r:id="rId29"/>
    <p:sldId id="288" r:id="rId30"/>
    <p:sldId id="289" r:id="rId31"/>
    <p:sldId id="290" r:id="rId32"/>
    <p:sldId id="291" r:id="rId33"/>
    <p:sldId id="292" r:id="rId34"/>
    <p:sldId id="293" r:id="rId35"/>
    <p:sldId id="294" r:id="rId36"/>
    <p:sldId id="295" r:id="rId37"/>
    <p:sldId id="296" r:id="rId38"/>
    <p:sldId id="298" r:id="rId39"/>
    <p:sldId id="299" r:id="rId40"/>
    <p:sldId id="300" r:id="rId41"/>
    <p:sldId id="301" r:id="rId42"/>
    <p:sldId id="370" r:id="rId43"/>
    <p:sldId id="303" r:id="rId44"/>
    <p:sldId id="304" r:id="rId45"/>
    <p:sldId id="305" r:id="rId46"/>
    <p:sldId id="306" r:id="rId47"/>
    <p:sldId id="307" r:id="rId48"/>
    <p:sldId id="308" r:id="rId49"/>
    <p:sldId id="310" r:id="rId50"/>
    <p:sldId id="312" r:id="rId51"/>
    <p:sldId id="313" r:id="rId52"/>
    <p:sldId id="314" r:id="rId53"/>
    <p:sldId id="315" r:id="rId54"/>
    <p:sldId id="316" r:id="rId55"/>
    <p:sldId id="317" r:id="rId56"/>
    <p:sldId id="318" r:id="rId57"/>
    <p:sldId id="319" r:id="rId58"/>
    <p:sldId id="320" r:id="rId59"/>
    <p:sldId id="371" r:id="rId60"/>
    <p:sldId id="322" r:id="rId61"/>
    <p:sldId id="324" r:id="rId62"/>
    <p:sldId id="325" r:id="rId63"/>
    <p:sldId id="328" r:id="rId64"/>
    <p:sldId id="330" r:id="rId65"/>
    <p:sldId id="331" r:id="rId66"/>
    <p:sldId id="333" r:id="rId67"/>
    <p:sldId id="334" r:id="rId68"/>
    <p:sldId id="336" r:id="rId69"/>
    <p:sldId id="337" r:id="rId70"/>
    <p:sldId id="338" r:id="rId71"/>
    <p:sldId id="339" r:id="rId72"/>
    <p:sldId id="340" r:id="rId73"/>
    <p:sldId id="341" r:id="rId74"/>
    <p:sldId id="343" r:id="rId75"/>
    <p:sldId id="372" r:id="rId76"/>
    <p:sldId id="345" r:id="rId77"/>
    <p:sldId id="346" r:id="rId78"/>
    <p:sldId id="347" r:id="rId79"/>
    <p:sldId id="348" r:id="rId80"/>
    <p:sldId id="350" r:id="rId81"/>
    <p:sldId id="351" r:id="rId82"/>
    <p:sldId id="352" r:id="rId83"/>
    <p:sldId id="353" r:id="rId84"/>
    <p:sldId id="354" r:id="rId85"/>
    <p:sldId id="355" r:id="rId86"/>
    <p:sldId id="356" r:id="rId87"/>
    <p:sldId id="357" r:id="rId88"/>
    <p:sldId id="373" r:id="rId89"/>
    <p:sldId id="358" r:id="rId90"/>
    <p:sldId id="359" r:id="rId91"/>
    <p:sldId id="360" r:id="rId92"/>
    <p:sldId id="361" r:id="rId93"/>
    <p:sldId id="362" r:id="rId94"/>
    <p:sldId id="363" r:id="rId95"/>
  </p:sldIdLst>
  <p:sldSz cx="12167870" cy="684022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8142" autoAdjust="0"/>
  </p:normalViewPr>
  <p:slideViewPr>
    <p:cSldViewPr showGuides="1">
      <p:cViewPr varScale="1">
        <p:scale>
          <a:sx n="74" d="100"/>
          <a:sy n="74" d="100"/>
        </p:scale>
        <p:origin x="-102" y="-408"/>
      </p:cViewPr>
      <p:guideLst>
        <p:guide orient="horz" pos="21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customXml" Target="../customXml/item1.xml"/><Relationship Id="rId98" Type="http://schemas.openxmlformats.org/officeDocument/2006/relationships/tableStyles" Target="tableStyles.xml"/><Relationship Id="rId97" Type="http://schemas.openxmlformats.org/officeDocument/2006/relationships/viewProps" Target="viewProps.xml"/><Relationship Id="rId96" Type="http://schemas.openxmlformats.org/officeDocument/2006/relationships/presProps" Target="presProps.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notesMaster" Target="notesMasters/notesMaster1.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0" Type="http://schemas.openxmlformats.org/officeDocument/2006/relationships/customXml" Target="../customXml/item82.xml"/><Relationship Id="rId18" Type="http://schemas.openxmlformats.org/officeDocument/2006/relationships/slide" Target="slides/slide13.xml"/><Relationship Id="rId179" Type="http://schemas.openxmlformats.org/officeDocument/2006/relationships/customXml" Target="../customXml/item81.xml"/><Relationship Id="rId178" Type="http://schemas.openxmlformats.org/officeDocument/2006/relationships/customXml" Target="../customXml/item80.xml"/><Relationship Id="rId177" Type="http://schemas.openxmlformats.org/officeDocument/2006/relationships/customXml" Target="../customXml/item79.xml"/><Relationship Id="rId176" Type="http://schemas.openxmlformats.org/officeDocument/2006/relationships/customXml" Target="../customXml/item78.xml"/><Relationship Id="rId175" Type="http://schemas.openxmlformats.org/officeDocument/2006/relationships/customXml" Target="../customXml/item77.xml"/><Relationship Id="rId174" Type="http://schemas.openxmlformats.org/officeDocument/2006/relationships/customXml" Target="../customXml/item76.xml"/><Relationship Id="rId173" Type="http://schemas.openxmlformats.org/officeDocument/2006/relationships/customXml" Target="../customXml/item75.xml"/><Relationship Id="rId172" Type="http://schemas.openxmlformats.org/officeDocument/2006/relationships/customXml" Target="../customXml/item74.xml"/><Relationship Id="rId171" Type="http://schemas.openxmlformats.org/officeDocument/2006/relationships/customXml" Target="../customXml/item73.xml"/><Relationship Id="rId170" Type="http://schemas.openxmlformats.org/officeDocument/2006/relationships/customXml" Target="../customXml/item72.xml"/><Relationship Id="rId17" Type="http://schemas.openxmlformats.org/officeDocument/2006/relationships/slide" Target="slides/slide12.xml"/><Relationship Id="rId169" Type="http://schemas.openxmlformats.org/officeDocument/2006/relationships/customXml" Target="../customXml/item71.xml"/><Relationship Id="rId168" Type="http://schemas.openxmlformats.org/officeDocument/2006/relationships/customXml" Target="../customXml/item70.xml"/><Relationship Id="rId167" Type="http://schemas.openxmlformats.org/officeDocument/2006/relationships/customXml" Target="../customXml/item69.xml"/><Relationship Id="rId166" Type="http://schemas.openxmlformats.org/officeDocument/2006/relationships/customXml" Target="../customXml/item68.xml"/><Relationship Id="rId165" Type="http://schemas.openxmlformats.org/officeDocument/2006/relationships/customXml" Target="../customXml/item67.xml"/><Relationship Id="rId164" Type="http://schemas.openxmlformats.org/officeDocument/2006/relationships/customXml" Target="../customXml/item66.xml"/><Relationship Id="rId163" Type="http://schemas.openxmlformats.org/officeDocument/2006/relationships/customXml" Target="../customXml/item65.xml"/><Relationship Id="rId162" Type="http://schemas.openxmlformats.org/officeDocument/2006/relationships/customXml" Target="../customXml/item64.xml"/><Relationship Id="rId161" Type="http://schemas.openxmlformats.org/officeDocument/2006/relationships/customXml" Target="../customXml/item63.xml"/><Relationship Id="rId160" Type="http://schemas.openxmlformats.org/officeDocument/2006/relationships/customXml" Target="../customXml/item62.xml"/><Relationship Id="rId16" Type="http://schemas.openxmlformats.org/officeDocument/2006/relationships/slide" Target="slides/slide11.xml"/><Relationship Id="rId159" Type="http://schemas.openxmlformats.org/officeDocument/2006/relationships/customXml" Target="../customXml/item61.xml"/><Relationship Id="rId158" Type="http://schemas.openxmlformats.org/officeDocument/2006/relationships/customXml" Target="../customXml/item60.xml"/><Relationship Id="rId157" Type="http://schemas.openxmlformats.org/officeDocument/2006/relationships/customXml" Target="../customXml/item59.xml"/><Relationship Id="rId156" Type="http://schemas.openxmlformats.org/officeDocument/2006/relationships/customXml" Target="../customXml/item58.xml"/><Relationship Id="rId155" Type="http://schemas.openxmlformats.org/officeDocument/2006/relationships/customXml" Target="../customXml/item57.xml"/><Relationship Id="rId154" Type="http://schemas.openxmlformats.org/officeDocument/2006/relationships/customXml" Target="../customXml/item56.xml"/><Relationship Id="rId153" Type="http://schemas.openxmlformats.org/officeDocument/2006/relationships/customXml" Target="../customXml/item55.xml"/><Relationship Id="rId152" Type="http://schemas.openxmlformats.org/officeDocument/2006/relationships/customXml" Target="../customXml/item54.xml"/><Relationship Id="rId151" Type="http://schemas.openxmlformats.org/officeDocument/2006/relationships/customXml" Target="../customXml/item53.xml"/><Relationship Id="rId150" Type="http://schemas.openxmlformats.org/officeDocument/2006/relationships/customXml" Target="../customXml/item52.xml"/><Relationship Id="rId15" Type="http://schemas.openxmlformats.org/officeDocument/2006/relationships/slide" Target="slides/slide10.xml"/><Relationship Id="rId149" Type="http://schemas.openxmlformats.org/officeDocument/2006/relationships/customXml" Target="../customXml/item51.xml"/><Relationship Id="rId148" Type="http://schemas.openxmlformats.org/officeDocument/2006/relationships/customXml" Target="../customXml/item50.xml"/><Relationship Id="rId147" Type="http://schemas.openxmlformats.org/officeDocument/2006/relationships/customXml" Target="../customXml/item49.xml"/><Relationship Id="rId146" Type="http://schemas.openxmlformats.org/officeDocument/2006/relationships/customXml" Target="../customXml/item48.xml"/><Relationship Id="rId145" Type="http://schemas.openxmlformats.org/officeDocument/2006/relationships/customXml" Target="../customXml/item47.xml"/><Relationship Id="rId144" Type="http://schemas.openxmlformats.org/officeDocument/2006/relationships/customXml" Target="../customXml/item46.xml"/><Relationship Id="rId143" Type="http://schemas.openxmlformats.org/officeDocument/2006/relationships/customXml" Target="../customXml/item45.xml"/><Relationship Id="rId142" Type="http://schemas.openxmlformats.org/officeDocument/2006/relationships/customXml" Target="../customXml/item44.xml"/><Relationship Id="rId141" Type="http://schemas.openxmlformats.org/officeDocument/2006/relationships/customXml" Target="../customXml/item43.xml"/><Relationship Id="rId140" Type="http://schemas.openxmlformats.org/officeDocument/2006/relationships/customXml" Target="../customXml/item42.xml"/><Relationship Id="rId14" Type="http://schemas.openxmlformats.org/officeDocument/2006/relationships/slide" Target="slides/slide9.xml"/><Relationship Id="rId139" Type="http://schemas.openxmlformats.org/officeDocument/2006/relationships/customXml" Target="../customXml/item41.xml"/><Relationship Id="rId138" Type="http://schemas.openxmlformats.org/officeDocument/2006/relationships/customXml" Target="../customXml/item40.xml"/><Relationship Id="rId137" Type="http://schemas.openxmlformats.org/officeDocument/2006/relationships/customXml" Target="../customXml/item39.xml"/><Relationship Id="rId136" Type="http://schemas.openxmlformats.org/officeDocument/2006/relationships/customXml" Target="../customXml/item38.xml"/><Relationship Id="rId135" Type="http://schemas.openxmlformats.org/officeDocument/2006/relationships/customXml" Target="../customXml/item37.xml"/><Relationship Id="rId134" Type="http://schemas.openxmlformats.org/officeDocument/2006/relationships/customXml" Target="../customXml/item36.xml"/><Relationship Id="rId133" Type="http://schemas.openxmlformats.org/officeDocument/2006/relationships/customXml" Target="../customXml/item35.xml"/><Relationship Id="rId132" Type="http://schemas.openxmlformats.org/officeDocument/2006/relationships/customXml" Target="../customXml/item34.xml"/><Relationship Id="rId131" Type="http://schemas.openxmlformats.org/officeDocument/2006/relationships/customXml" Target="../customXml/item33.xml"/><Relationship Id="rId130" Type="http://schemas.openxmlformats.org/officeDocument/2006/relationships/customXml" Target="../customXml/item32.xml"/><Relationship Id="rId13" Type="http://schemas.openxmlformats.org/officeDocument/2006/relationships/slide" Target="slides/slide8.xml"/><Relationship Id="rId129" Type="http://schemas.openxmlformats.org/officeDocument/2006/relationships/customXml" Target="../customXml/item31.xml"/><Relationship Id="rId128" Type="http://schemas.openxmlformats.org/officeDocument/2006/relationships/customXml" Target="../customXml/item30.xml"/><Relationship Id="rId127" Type="http://schemas.openxmlformats.org/officeDocument/2006/relationships/customXml" Target="../customXml/item29.xml"/><Relationship Id="rId126" Type="http://schemas.openxmlformats.org/officeDocument/2006/relationships/customXml" Target="../customXml/item28.xml"/><Relationship Id="rId125" Type="http://schemas.openxmlformats.org/officeDocument/2006/relationships/customXml" Target="../customXml/item27.xml"/><Relationship Id="rId124" Type="http://schemas.openxmlformats.org/officeDocument/2006/relationships/customXml" Target="../customXml/item26.xml"/><Relationship Id="rId123" Type="http://schemas.openxmlformats.org/officeDocument/2006/relationships/customXml" Target="../customXml/item25.xml"/><Relationship Id="rId122" Type="http://schemas.openxmlformats.org/officeDocument/2006/relationships/customXml" Target="../customXml/item24.xml"/><Relationship Id="rId121" Type="http://schemas.openxmlformats.org/officeDocument/2006/relationships/customXml" Target="../customXml/item23.xml"/><Relationship Id="rId120" Type="http://schemas.openxmlformats.org/officeDocument/2006/relationships/customXml" Target="../customXml/item22.xml"/><Relationship Id="rId12" Type="http://schemas.openxmlformats.org/officeDocument/2006/relationships/slide" Target="slides/slide7.xml"/><Relationship Id="rId119" Type="http://schemas.openxmlformats.org/officeDocument/2006/relationships/customXml" Target="../customXml/item21.xml"/><Relationship Id="rId118" Type="http://schemas.openxmlformats.org/officeDocument/2006/relationships/customXml" Target="../customXml/item20.xml"/><Relationship Id="rId117" Type="http://schemas.openxmlformats.org/officeDocument/2006/relationships/customXml" Target="../customXml/item19.xml"/><Relationship Id="rId116" Type="http://schemas.openxmlformats.org/officeDocument/2006/relationships/customXml" Target="../customXml/item18.xml"/><Relationship Id="rId115" Type="http://schemas.openxmlformats.org/officeDocument/2006/relationships/customXml" Target="../customXml/item17.xml"/><Relationship Id="rId114" Type="http://schemas.openxmlformats.org/officeDocument/2006/relationships/customXml" Target="../customXml/item16.xml"/><Relationship Id="rId113" Type="http://schemas.openxmlformats.org/officeDocument/2006/relationships/customXml" Target="../customXml/item15.xml"/><Relationship Id="rId112" Type="http://schemas.openxmlformats.org/officeDocument/2006/relationships/customXml" Target="../customXml/item14.xml"/><Relationship Id="rId111" Type="http://schemas.openxmlformats.org/officeDocument/2006/relationships/customXml" Target="../customXml/item13.xml"/><Relationship Id="rId110" Type="http://schemas.openxmlformats.org/officeDocument/2006/relationships/customXml" Target="../customXml/item12.xml"/><Relationship Id="rId11" Type="http://schemas.openxmlformats.org/officeDocument/2006/relationships/slide" Target="slides/slide6.xml"/><Relationship Id="rId109" Type="http://schemas.openxmlformats.org/officeDocument/2006/relationships/customXml" Target="../customXml/item11.xml"/><Relationship Id="rId108" Type="http://schemas.openxmlformats.org/officeDocument/2006/relationships/customXml" Target="../customXml/item10.xml"/><Relationship Id="rId107" Type="http://schemas.openxmlformats.org/officeDocument/2006/relationships/customXml" Target="../customXml/item9.xml"/><Relationship Id="rId106" Type="http://schemas.openxmlformats.org/officeDocument/2006/relationships/customXml" Target="../customXml/item8.xml"/><Relationship Id="rId105" Type="http://schemas.openxmlformats.org/officeDocument/2006/relationships/customXml" Target="../customXml/item7.xml"/><Relationship Id="rId104" Type="http://schemas.openxmlformats.org/officeDocument/2006/relationships/customXml" Target="../customXml/item6.xml"/><Relationship Id="rId103" Type="http://schemas.openxmlformats.org/officeDocument/2006/relationships/customXml" Target="../customXml/item5.xml"/><Relationship Id="rId102" Type="http://schemas.openxmlformats.org/officeDocument/2006/relationships/customXml" Target="../customXml/item4.xml"/><Relationship Id="rId101" Type="http://schemas.openxmlformats.org/officeDocument/2006/relationships/customXml" Target="../customXml/item3.xml"/><Relationship Id="rId100" Type="http://schemas.openxmlformats.org/officeDocument/2006/relationships/customXml" Target="../customXml/item2.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6.wmf"/><Relationship Id="rId7" Type="http://schemas.openxmlformats.org/officeDocument/2006/relationships/image" Target="../media/image45.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4.wmf"/><Relationship Id="rId7" Type="http://schemas.openxmlformats.org/officeDocument/2006/relationships/image" Target="../media/image53.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4" Type="http://schemas.openxmlformats.org/officeDocument/2006/relationships/image" Target="../media/image63.wmf"/><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5.vml.rels><?xml version="1.0" encoding="UTF-8" standalone="yes"?>
<Relationships xmlns="http://schemas.openxmlformats.org/package/2006/relationships"><Relationship Id="rId9" Type="http://schemas.openxmlformats.org/officeDocument/2006/relationships/image" Target="../media/image72.wmf"/><Relationship Id="rId8" Type="http://schemas.openxmlformats.org/officeDocument/2006/relationships/image" Target="../media/image71.wmf"/><Relationship Id="rId7" Type="http://schemas.openxmlformats.org/officeDocument/2006/relationships/image" Target="../media/image70.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4" Type="http://schemas.openxmlformats.org/officeDocument/2006/relationships/image" Target="../media/image77.wmf"/><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5" Type="http://schemas.openxmlformats.org/officeDocument/2006/relationships/image" Target="../media/image83.wmf"/><Relationship Id="rId4" Type="http://schemas.openxmlformats.org/officeDocument/2006/relationships/image" Target="../media/image82.wmf"/><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92.wmf"/><Relationship Id="rId7" Type="http://schemas.openxmlformats.org/officeDocument/2006/relationships/image" Target="../media/image91.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19.vml.rels><?xml version="1.0" encoding="UTF-8" standalone="yes"?>
<Relationships xmlns="http://schemas.openxmlformats.org/package/2006/relationships"><Relationship Id="rId9" Type="http://schemas.openxmlformats.org/officeDocument/2006/relationships/image" Target="../media/image101.wmf"/><Relationship Id="rId8" Type="http://schemas.openxmlformats.org/officeDocument/2006/relationships/image" Target="../media/image100.wmf"/><Relationship Id="rId7" Type="http://schemas.openxmlformats.org/officeDocument/2006/relationships/image" Target="../media/image99.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 Id="rId3" Type="http://schemas.openxmlformats.org/officeDocument/2006/relationships/image" Target="../media/image95.wmf"/><Relationship Id="rId2" Type="http://schemas.openxmlformats.org/officeDocument/2006/relationships/image" Target="../media/image94.wmf"/><Relationship Id="rId12" Type="http://schemas.openxmlformats.org/officeDocument/2006/relationships/image" Target="../media/image104.wmf"/><Relationship Id="rId11" Type="http://schemas.openxmlformats.org/officeDocument/2006/relationships/image" Target="../media/image103.wmf"/><Relationship Id="rId10" Type="http://schemas.openxmlformats.org/officeDocument/2006/relationships/image" Target="../media/image102.wmf"/><Relationship Id="rId1" Type="http://schemas.openxmlformats.org/officeDocument/2006/relationships/image" Target="../media/image93.wmf"/></Relationships>
</file>

<file path=ppt/drawings/_rels/vmlDrawing2.vml.rels><?xml version="1.0" encoding="UTF-8" standalone="yes"?>
<Relationships xmlns="http://schemas.openxmlformats.org/package/2006/relationships"><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7" Type="http://schemas.openxmlformats.org/officeDocument/2006/relationships/image" Target="../media/image111.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2.vml.rels><?xml version="1.0" encoding="UTF-8" standalone="yes"?>
<Relationships xmlns="http://schemas.openxmlformats.org/package/2006/relationships"><Relationship Id="rId9" Type="http://schemas.openxmlformats.org/officeDocument/2006/relationships/image" Target="../media/image121.wmf"/><Relationship Id="rId8" Type="http://schemas.openxmlformats.org/officeDocument/2006/relationships/image" Target="../media/image120.wmf"/><Relationship Id="rId7" Type="http://schemas.openxmlformats.org/officeDocument/2006/relationships/image" Target="../media/image119.wmf"/><Relationship Id="rId6"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16.wmf"/><Relationship Id="rId3" Type="http://schemas.openxmlformats.org/officeDocument/2006/relationships/image" Target="../media/image115.wmf"/><Relationship Id="rId2" Type="http://schemas.openxmlformats.org/officeDocument/2006/relationships/image" Target="../media/image114.wmf"/><Relationship Id="rId11" Type="http://schemas.openxmlformats.org/officeDocument/2006/relationships/image" Target="../media/image123.wmf"/><Relationship Id="rId10" Type="http://schemas.openxmlformats.org/officeDocument/2006/relationships/image" Target="../media/image122.wmf"/><Relationship Id="rId1" Type="http://schemas.openxmlformats.org/officeDocument/2006/relationships/image" Target="../media/image113.wmf"/></Relationships>
</file>

<file path=ppt/drawings/_rels/vmlDrawing23.vml.rels><?xml version="1.0" encoding="UTF-8" standalone="yes"?>
<Relationships xmlns="http://schemas.openxmlformats.org/package/2006/relationships"><Relationship Id="rId4" Type="http://schemas.openxmlformats.org/officeDocument/2006/relationships/image" Target="../media/image128.wmf"/><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26.vml.rels><?xml version="1.0" encoding="UTF-8" standalone="yes"?>
<Relationships xmlns="http://schemas.openxmlformats.org/package/2006/relationships"><Relationship Id="rId4" Type="http://schemas.openxmlformats.org/officeDocument/2006/relationships/image" Target="../media/image135.wmf"/><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44.wmf"/><Relationship Id="rId7" Type="http://schemas.openxmlformats.org/officeDocument/2006/relationships/image" Target="../media/image143.wmf"/><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40.wmf"/><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s>
</file>

<file path=ppt/drawings/_rels/vmlDrawing28.vml.rels><?xml version="1.0" encoding="UTF-8" standalone="yes"?>
<Relationships xmlns="http://schemas.openxmlformats.org/package/2006/relationships"><Relationship Id="rId5" Type="http://schemas.openxmlformats.org/officeDocument/2006/relationships/image" Target="../media/image150.wmf"/><Relationship Id="rId4" Type="http://schemas.openxmlformats.org/officeDocument/2006/relationships/image" Target="../media/image149.wmf"/><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59.wmf"/><Relationship Id="rId1" Type="http://schemas.openxmlformats.org/officeDocument/2006/relationships/image" Target="../media/image158.wmf"/></Relationships>
</file>

<file path=ppt/drawings/_rels/vmlDrawing31.vml.rels><?xml version="1.0" encoding="UTF-8" standalone="yes"?>
<Relationships xmlns="http://schemas.openxmlformats.org/package/2006/relationships"><Relationship Id="rId9" Type="http://schemas.openxmlformats.org/officeDocument/2006/relationships/image" Target="../media/image172.wmf"/><Relationship Id="rId8" Type="http://schemas.openxmlformats.org/officeDocument/2006/relationships/image" Target="../media/image171.wmf"/><Relationship Id="rId7" Type="http://schemas.openxmlformats.org/officeDocument/2006/relationships/image" Target="../media/image169.wmf"/><Relationship Id="rId6" Type="http://schemas.openxmlformats.org/officeDocument/2006/relationships/image" Target="../media/image168.wmf"/><Relationship Id="rId5" Type="http://schemas.openxmlformats.org/officeDocument/2006/relationships/image" Target="../media/image167.wmf"/><Relationship Id="rId4" Type="http://schemas.openxmlformats.org/officeDocument/2006/relationships/image" Target="../media/image166.wmf"/><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74.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77.wmf"/><Relationship Id="rId1" Type="http://schemas.openxmlformats.org/officeDocument/2006/relationships/image" Target="../media/image17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80.wmf"/></Relationships>
</file>

<file path=ppt/drawings/_rels/vmlDrawing35.vml.rels><?xml version="1.0" encoding="UTF-8" standalone="yes"?>
<Relationships xmlns="http://schemas.openxmlformats.org/package/2006/relationships"><Relationship Id="rId6" Type="http://schemas.openxmlformats.org/officeDocument/2006/relationships/image" Target="../media/image186.wmf"/><Relationship Id="rId5" Type="http://schemas.openxmlformats.org/officeDocument/2006/relationships/image" Target="../media/image185.wmf"/><Relationship Id="rId4" Type="http://schemas.openxmlformats.org/officeDocument/2006/relationships/image" Target="../media/image184.wmf"/><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s>
</file>

<file path=ppt/drawings/_rels/vmlDrawing36.vml.rels><?xml version="1.0" encoding="UTF-8" standalone="yes"?>
<Relationships xmlns="http://schemas.openxmlformats.org/package/2006/relationships"><Relationship Id="rId5" Type="http://schemas.openxmlformats.org/officeDocument/2006/relationships/image" Target="../media/image207.wmf"/><Relationship Id="rId4" Type="http://schemas.openxmlformats.org/officeDocument/2006/relationships/image" Target="../media/image206.wmf"/><Relationship Id="rId3" Type="http://schemas.openxmlformats.org/officeDocument/2006/relationships/image" Target="../media/image205.wmf"/><Relationship Id="rId2" Type="http://schemas.openxmlformats.org/officeDocument/2006/relationships/image" Target="../media/image204.wmf"/><Relationship Id="rId1" Type="http://schemas.openxmlformats.org/officeDocument/2006/relationships/image" Target="../media/image203.wmf"/></Relationships>
</file>

<file path=ppt/drawings/_rels/vmlDrawing37.vml.rels><?xml version="1.0" encoding="UTF-8" standalone="yes"?>
<Relationships xmlns="http://schemas.openxmlformats.org/package/2006/relationships"><Relationship Id="rId4" Type="http://schemas.openxmlformats.org/officeDocument/2006/relationships/image" Target="../media/image212.wmf"/><Relationship Id="rId3" Type="http://schemas.openxmlformats.org/officeDocument/2006/relationships/image" Target="../media/image211.wmf"/><Relationship Id="rId2" Type="http://schemas.openxmlformats.org/officeDocument/2006/relationships/image" Target="../media/image210.wmf"/><Relationship Id="rId1" Type="http://schemas.openxmlformats.org/officeDocument/2006/relationships/image" Target="../media/image209.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214.wmf"/><Relationship Id="rId1" Type="http://schemas.openxmlformats.org/officeDocument/2006/relationships/image" Target="../media/image213.wmf"/></Relationships>
</file>

<file path=ppt/drawings/_rels/vmlDrawing39.vml.rels><?xml version="1.0" encoding="UTF-8" standalone="yes"?>
<Relationships xmlns="http://schemas.openxmlformats.org/package/2006/relationships"><Relationship Id="rId6" Type="http://schemas.openxmlformats.org/officeDocument/2006/relationships/image" Target="../media/image221.wmf"/><Relationship Id="rId5" Type="http://schemas.openxmlformats.org/officeDocument/2006/relationships/image" Target="../media/image220.wmf"/><Relationship Id="rId4" Type="http://schemas.openxmlformats.org/officeDocument/2006/relationships/image" Target="../media/image219.wmf"/><Relationship Id="rId3" Type="http://schemas.openxmlformats.org/officeDocument/2006/relationships/image" Target="../media/image218.wmf"/><Relationship Id="rId2" Type="http://schemas.openxmlformats.org/officeDocument/2006/relationships/image" Target="../media/image217.wmf"/><Relationship Id="rId1" Type="http://schemas.openxmlformats.org/officeDocument/2006/relationships/image" Target="../media/image216.wmf"/></Relationships>
</file>

<file path=ppt/drawings/_rels/vmlDrawing4.vml.rels><?xml version="1.0" encoding="UTF-8" standalone="yes"?>
<Relationships xmlns="http://schemas.openxmlformats.org/package/2006/relationships"><Relationship Id="rId7" Type="http://schemas.openxmlformats.org/officeDocument/2006/relationships/image" Target="../media/image22.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27.wmf"/></Relationships>
</file>

<file path=ppt/drawings/_rels/vmlDrawing41.vml.rels><?xml version="1.0" encoding="UTF-8" standalone="yes"?>
<Relationships xmlns="http://schemas.openxmlformats.org/package/2006/relationships"><Relationship Id="rId6" Type="http://schemas.openxmlformats.org/officeDocument/2006/relationships/image" Target="../media/image234.wmf"/><Relationship Id="rId5" Type="http://schemas.openxmlformats.org/officeDocument/2006/relationships/image" Target="../media/image233.wmf"/><Relationship Id="rId4" Type="http://schemas.openxmlformats.org/officeDocument/2006/relationships/image" Target="../media/image232.wmf"/><Relationship Id="rId3" Type="http://schemas.openxmlformats.org/officeDocument/2006/relationships/image" Target="../media/image231.wmf"/><Relationship Id="rId2" Type="http://schemas.openxmlformats.org/officeDocument/2006/relationships/image" Target="../media/image230.wmf"/><Relationship Id="rId1" Type="http://schemas.openxmlformats.org/officeDocument/2006/relationships/image" Target="../media/image2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4" Type="http://schemas.openxmlformats.org/officeDocument/2006/relationships/image" Target="../media/image34.wmf"/><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讲">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 Target="../slides/slide2.xml"/><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3.png"/><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4"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vmlDrawing" Target="../drawings/vmlDrawing3.vml"/><Relationship Id="rId4" Type="http://schemas.openxmlformats.org/officeDocument/2006/relationships/slideLayout" Target="../slideLayouts/slideLayout6.xml"/><Relationship Id="rId3" Type="http://schemas.openxmlformats.org/officeDocument/2006/relationships/image" Target="../media/image15.wmf"/><Relationship Id="rId2" Type="http://schemas.openxmlformats.org/officeDocument/2006/relationships/oleObject" Target="../embeddings/oleObject9.bin"/><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14.bin"/><Relationship Id="rId8" Type="http://schemas.openxmlformats.org/officeDocument/2006/relationships/image" Target="../media/image19.wmf"/><Relationship Id="rId7" Type="http://schemas.openxmlformats.org/officeDocument/2006/relationships/oleObject" Target="../embeddings/oleObject13.bin"/><Relationship Id="rId6" Type="http://schemas.openxmlformats.org/officeDocument/2006/relationships/image" Target="../media/image18.wmf"/><Relationship Id="rId5" Type="http://schemas.openxmlformats.org/officeDocument/2006/relationships/oleObject" Target="../embeddings/oleObject12.bin"/><Relationship Id="rId4" Type="http://schemas.openxmlformats.org/officeDocument/2006/relationships/image" Target="../media/image17.wmf"/><Relationship Id="rId3" Type="http://schemas.openxmlformats.org/officeDocument/2006/relationships/oleObject" Target="../embeddings/oleObject11.bin"/><Relationship Id="rId2" Type="http://schemas.openxmlformats.org/officeDocument/2006/relationships/image" Target="../media/image16.wmf"/><Relationship Id="rId17" Type="http://schemas.openxmlformats.org/officeDocument/2006/relationships/notesSlide" Target="../notesSlides/notesSlide8.xml"/><Relationship Id="rId16" Type="http://schemas.openxmlformats.org/officeDocument/2006/relationships/vmlDrawing" Target="../drawings/vmlDrawing4.vml"/><Relationship Id="rId15" Type="http://schemas.openxmlformats.org/officeDocument/2006/relationships/slideLayout" Target="../slideLayouts/slideLayout6.xml"/><Relationship Id="rId14" Type="http://schemas.openxmlformats.org/officeDocument/2006/relationships/image" Target="../media/image22.wmf"/><Relationship Id="rId13" Type="http://schemas.openxmlformats.org/officeDocument/2006/relationships/oleObject" Target="../embeddings/oleObject16.bin"/><Relationship Id="rId12" Type="http://schemas.openxmlformats.org/officeDocument/2006/relationships/image" Target="../media/image21.wmf"/><Relationship Id="rId11" Type="http://schemas.openxmlformats.org/officeDocument/2006/relationships/oleObject" Target="../embeddings/oleObject15.bin"/><Relationship Id="rId10" Type="http://schemas.openxmlformats.org/officeDocument/2006/relationships/image" Target="../media/image20.wmf"/><Relationship Id="rId1"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vmlDrawing" Target="../drawings/vmlDrawing5.vml"/><Relationship Id="rId7" Type="http://schemas.openxmlformats.org/officeDocument/2006/relationships/slideLayout" Target="../slideLayouts/slideLayout6.xml"/><Relationship Id="rId6" Type="http://schemas.openxmlformats.org/officeDocument/2006/relationships/image" Target="../media/image25.wmf"/><Relationship Id="rId5" Type="http://schemas.openxmlformats.org/officeDocument/2006/relationships/oleObject" Target="../embeddings/oleObject19.bin"/><Relationship Id="rId4" Type="http://schemas.openxmlformats.org/officeDocument/2006/relationships/image" Target="../media/image24.wmf"/><Relationship Id="rId3" Type="http://schemas.openxmlformats.org/officeDocument/2006/relationships/oleObject" Target="../embeddings/oleObject18.bin"/><Relationship Id="rId2" Type="http://schemas.openxmlformats.org/officeDocument/2006/relationships/image" Target="../media/image23.wmf"/><Relationship Id="rId1"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vmlDrawing" Target="../drawings/vmlDrawing6.vml"/><Relationship Id="rId5" Type="http://schemas.openxmlformats.org/officeDocument/2006/relationships/slideLayout" Target="../slideLayouts/slideLayout6.xml"/><Relationship Id="rId4" Type="http://schemas.openxmlformats.org/officeDocument/2006/relationships/image" Target="../media/image29.wmf"/><Relationship Id="rId3" Type="http://schemas.openxmlformats.org/officeDocument/2006/relationships/oleObject" Target="../embeddings/oleObject21.bin"/><Relationship Id="rId2" Type="http://schemas.openxmlformats.org/officeDocument/2006/relationships/image" Target="../media/image28.wmf"/><Relationship Id="rId1"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30.jpeg"/></Relationships>
</file>

<file path=ppt/slides/_rels/slide2.xml.rels><?xml version="1.0" encoding="UTF-8" standalone="yes"?>
<Relationships xmlns="http://schemas.openxmlformats.org/package/2006/relationships"><Relationship Id="rId9" Type="http://schemas.openxmlformats.org/officeDocument/2006/relationships/slide" Target="slide39.xml"/><Relationship Id="rId8" Type="http://schemas.openxmlformats.org/officeDocument/2006/relationships/slide" Target="slide38.xml"/><Relationship Id="rId7" Type="http://schemas.openxmlformats.org/officeDocument/2006/relationships/slide" Target="slide23.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2.xml"/><Relationship Id="rId3" Type="http://schemas.openxmlformats.org/officeDocument/2006/relationships/slide" Target="slide7.xml"/><Relationship Id="rId2" Type="http://schemas.openxmlformats.org/officeDocument/2006/relationships/slide" Target="slide4.xml"/><Relationship Id="rId15" Type="http://schemas.openxmlformats.org/officeDocument/2006/relationships/slideLayout" Target="../slideLayouts/slideLayout8.xml"/><Relationship Id="rId14" Type="http://schemas.openxmlformats.org/officeDocument/2006/relationships/slide" Target="slide84.xml"/><Relationship Id="rId13" Type="http://schemas.openxmlformats.org/officeDocument/2006/relationships/slide" Target="slide71.xml"/><Relationship Id="rId12" Type="http://schemas.openxmlformats.org/officeDocument/2006/relationships/slide" Target="slide55.xml"/><Relationship Id="rId11" Type="http://schemas.openxmlformats.org/officeDocument/2006/relationships/image" Target="../media/image4.png"/><Relationship Id="rId10" Type="http://schemas.openxmlformats.org/officeDocument/2006/relationships/slide" Target="slide48.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34.wmf"/><Relationship Id="rId7" Type="http://schemas.openxmlformats.org/officeDocument/2006/relationships/oleObject" Target="../embeddings/oleObject25.bin"/><Relationship Id="rId6" Type="http://schemas.openxmlformats.org/officeDocument/2006/relationships/image" Target="../media/image33.wmf"/><Relationship Id="rId5" Type="http://schemas.openxmlformats.org/officeDocument/2006/relationships/oleObject" Target="../embeddings/oleObject24.bin"/><Relationship Id="rId4" Type="http://schemas.openxmlformats.org/officeDocument/2006/relationships/image" Target="../media/image32.wmf"/><Relationship Id="rId3" Type="http://schemas.openxmlformats.org/officeDocument/2006/relationships/oleObject" Target="../embeddings/oleObject23.bin"/><Relationship Id="rId2" Type="http://schemas.openxmlformats.org/officeDocument/2006/relationships/image" Target="../media/image31.wmf"/><Relationship Id="rId11" Type="http://schemas.openxmlformats.org/officeDocument/2006/relationships/notesSlide" Target="../notesSlides/notesSlide16.xml"/><Relationship Id="rId10" Type="http://schemas.openxmlformats.org/officeDocument/2006/relationships/vmlDrawing" Target="../drawings/vmlDrawing7.vml"/><Relationship Id="rId1"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vmlDrawing" Target="../drawings/vmlDrawing8.vml"/><Relationship Id="rId3" Type="http://schemas.openxmlformats.org/officeDocument/2006/relationships/slideLayout" Target="../slideLayouts/slideLayout6.xml"/><Relationship Id="rId2" Type="http://schemas.openxmlformats.org/officeDocument/2006/relationships/image" Target="../media/image35.wmf"/><Relationship Id="rId1"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vmlDrawing" Target="../drawings/vmlDrawing9.vml"/><Relationship Id="rId7" Type="http://schemas.openxmlformats.org/officeDocument/2006/relationships/slideLayout" Target="../slideLayouts/slideLayout6.xml"/><Relationship Id="rId6" Type="http://schemas.openxmlformats.org/officeDocument/2006/relationships/image" Target="../media/image38.wmf"/><Relationship Id="rId5" Type="http://schemas.openxmlformats.org/officeDocument/2006/relationships/oleObject" Target="../embeddings/oleObject29.bin"/><Relationship Id="rId4" Type="http://schemas.openxmlformats.org/officeDocument/2006/relationships/image" Target="../media/image37.wmf"/><Relationship Id="rId3" Type="http://schemas.openxmlformats.org/officeDocument/2006/relationships/oleObject" Target="../embeddings/oleObject28.bin"/><Relationship Id="rId2" Type="http://schemas.openxmlformats.org/officeDocument/2006/relationships/image" Target="../media/image36.wmf"/><Relationship Id="rId1" Type="http://schemas.openxmlformats.org/officeDocument/2006/relationships/oleObject" Target="../embeddings/oleObject27.bin"/></Relationships>
</file>

<file path=ppt/slides/_rels/slide23.xml.rels><?xml version="1.0" encoding="UTF-8" standalone="yes"?>
<Relationships xmlns="http://schemas.openxmlformats.org/package/2006/relationships"><Relationship Id="rId9" Type="http://schemas.openxmlformats.org/officeDocument/2006/relationships/oleObject" Target="../embeddings/oleObject34.bin"/><Relationship Id="rId8" Type="http://schemas.openxmlformats.org/officeDocument/2006/relationships/image" Target="../media/image42.wmf"/><Relationship Id="rId7" Type="http://schemas.openxmlformats.org/officeDocument/2006/relationships/oleObject" Target="../embeddings/oleObject33.bin"/><Relationship Id="rId6" Type="http://schemas.openxmlformats.org/officeDocument/2006/relationships/image" Target="../media/image41.wmf"/><Relationship Id="rId5" Type="http://schemas.openxmlformats.org/officeDocument/2006/relationships/oleObject" Target="../embeddings/oleObject32.bin"/><Relationship Id="rId4" Type="http://schemas.openxmlformats.org/officeDocument/2006/relationships/image" Target="../media/image40.wmf"/><Relationship Id="rId3" Type="http://schemas.openxmlformats.org/officeDocument/2006/relationships/oleObject" Target="../embeddings/oleObject31.bin"/><Relationship Id="rId2" Type="http://schemas.openxmlformats.org/officeDocument/2006/relationships/image" Target="../media/image39.wmf"/><Relationship Id="rId19" Type="http://schemas.openxmlformats.org/officeDocument/2006/relationships/notesSlide" Target="../notesSlides/notesSlide19.xml"/><Relationship Id="rId18" Type="http://schemas.openxmlformats.org/officeDocument/2006/relationships/vmlDrawing" Target="../drawings/vmlDrawing10.vml"/><Relationship Id="rId17" Type="http://schemas.openxmlformats.org/officeDocument/2006/relationships/slideLayout" Target="../slideLayouts/slideLayout6.xml"/><Relationship Id="rId16" Type="http://schemas.openxmlformats.org/officeDocument/2006/relationships/image" Target="../media/image46.wmf"/><Relationship Id="rId15" Type="http://schemas.openxmlformats.org/officeDocument/2006/relationships/oleObject" Target="../embeddings/oleObject37.bin"/><Relationship Id="rId14" Type="http://schemas.openxmlformats.org/officeDocument/2006/relationships/image" Target="../media/image45.wmf"/><Relationship Id="rId13" Type="http://schemas.openxmlformats.org/officeDocument/2006/relationships/oleObject" Target="../embeddings/oleObject36.bin"/><Relationship Id="rId12" Type="http://schemas.openxmlformats.org/officeDocument/2006/relationships/image" Target="../media/image44.wmf"/><Relationship Id="rId11" Type="http://schemas.openxmlformats.org/officeDocument/2006/relationships/oleObject" Target="../embeddings/oleObject35.bin"/><Relationship Id="rId10" Type="http://schemas.openxmlformats.org/officeDocument/2006/relationships/image" Target="../media/image43.wmf"/><Relationship Id="rId1"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9" Type="http://schemas.openxmlformats.org/officeDocument/2006/relationships/oleObject" Target="../embeddings/oleObject42.bin"/><Relationship Id="rId8" Type="http://schemas.openxmlformats.org/officeDocument/2006/relationships/image" Target="../media/image50.wmf"/><Relationship Id="rId7" Type="http://schemas.openxmlformats.org/officeDocument/2006/relationships/oleObject" Target="../embeddings/oleObject41.bin"/><Relationship Id="rId6" Type="http://schemas.openxmlformats.org/officeDocument/2006/relationships/image" Target="../media/image49.wmf"/><Relationship Id="rId5" Type="http://schemas.openxmlformats.org/officeDocument/2006/relationships/oleObject" Target="../embeddings/oleObject40.bin"/><Relationship Id="rId4" Type="http://schemas.openxmlformats.org/officeDocument/2006/relationships/image" Target="../media/image48.wmf"/><Relationship Id="rId3" Type="http://schemas.openxmlformats.org/officeDocument/2006/relationships/oleObject" Target="../embeddings/oleObject39.bin"/><Relationship Id="rId2" Type="http://schemas.openxmlformats.org/officeDocument/2006/relationships/image" Target="../media/image47.wmf"/><Relationship Id="rId19" Type="http://schemas.openxmlformats.org/officeDocument/2006/relationships/notesSlide" Target="../notesSlides/notesSlide20.xml"/><Relationship Id="rId18" Type="http://schemas.openxmlformats.org/officeDocument/2006/relationships/vmlDrawing" Target="../drawings/vmlDrawing11.vml"/><Relationship Id="rId17" Type="http://schemas.openxmlformats.org/officeDocument/2006/relationships/slideLayout" Target="../slideLayouts/slideLayout6.xml"/><Relationship Id="rId16" Type="http://schemas.openxmlformats.org/officeDocument/2006/relationships/image" Target="../media/image54.wmf"/><Relationship Id="rId15" Type="http://schemas.openxmlformats.org/officeDocument/2006/relationships/oleObject" Target="../embeddings/oleObject45.bin"/><Relationship Id="rId14" Type="http://schemas.openxmlformats.org/officeDocument/2006/relationships/image" Target="../media/image53.wmf"/><Relationship Id="rId13" Type="http://schemas.openxmlformats.org/officeDocument/2006/relationships/oleObject" Target="../embeddings/oleObject44.bin"/><Relationship Id="rId12" Type="http://schemas.openxmlformats.org/officeDocument/2006/relationships/image" Target="../media/image52.wmf"/><Relationship Id="rId11" Type="http://schemas.openxmlformats.org/officeDocument/2006/relationships/oleObject" Target="../embeddings/oleObject43.bin"/><Relationship Id="rId10" Type="http://schemas.openxmlformats.org/officeDocument/2006/relationships/image" Target="../media/image51.wmf"/><Relationship Id="rId1" Type="http://schemas.openxmlformats.org/officeDocument/2006/relationships/oleObject" Target="../embeddings/oleObject38.bin"/></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vmlDrawing" Target="../drawings/vmlDrawing12.vml"/><Relationship Id="rId4" Type="http://schemas.openxmlformats.org/officeDocument/2006/relationships/slideLayout" Target="../slideLayouts/slideLayout6.xml"/><Relationship Id="rId3" Type="http://schemas.openxmlformats.org/officeDocument/2006/relationships/image" Target="../media/image56.wmf"/><Relationship Id="rId2" Type="http://schemas.openxmlformats.org/officeDocument/2006/relationships/oleObject" Target="../embeddings/oleObject46.bin"/><Relationship Id="rId1" Type="http://schemas.openxmlformats.org/officeDocument/2006/relationships/image" Target="../media/image55.jpe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vmlDrawing" Target="../drawings/vmlDrawing13.vml"/><Relationship Id="rId7" Type="http://schemas.openxmlformats.org/officeDocument/2006/relationships/slideLayout" Target="../slideLayouts/slideLayout6.xml"/><Relationship Id="rId6" Type="http://schemas.openxmlformats.org/officeDocument/2006/relationships/image" Target="../media/image59.wmf"/><Relationship Id="rId5" Type="http://schemas.openxmlformats.org/officeDocument/2006/relationships/oleObject" Target="../embeddings/oleObject49.bin"/><Relationship Id="rId4" Type="http://schemas.openxmlformats.org/officeDocument/2006/relationships/image" Target="../media/image58.wmf"/><Relationship Id="rId3" Type="http://schemas.openxmlformats.org/officeDocument/2006/relationships/oleObject" Target="../embeddings/oleObject48.bin"/><Relationship Id="rId2" Type="http://schemas.openxmlformats.org/officeDocument/2006/relationships/image" Target="../media/image57.wmf"/><Relationship Id="rId1" Type="http://schemas.openxmlformats.org/officeDocument/2006/relationships/oleObject" Target="../embeddings/oleObject47.bin"/></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63.wmf"/><Relationship Id="rId7" Type="http://schemas.openxmlformats.org/officeDocument/2006/relationships/oleObject" Target="../embeddings/oleObject53.bin"/><Relationship Id="rId6" Type="http://schemas.openxmlformats.org/officeDocument/2006/relationships/image" Target="../media/image62.wmf"/><Relationship Id="rId5" Type="http://schemas.openxmlformats.org/officeDocument/2006/relationships/oleObject" Target="../embeddings/oleObject52.bin"/><Relationship Id="rId4" Type="http://schemas.openxmlformats.org/officeDocument/2006/relationships/image" Target="../media/image61.wmf"/><Relationship Id="rId3" Type="http://schemas.openxmlformats.org/officeDocument/2006/relationships/oleObject" Target="../embeddings/oleObject51.bin"/><Relationship Id="rId2" Type="http://schemas.openxmlformats.org/officeDocument/2006/relationships/image" Target="../media/image60.wmf"/><Relationship Id="rId11" Type="http://schemas.openxmlformats.org/officeDocument/2006/relationships/notesSlide" Target="../notesSlides/notesSlide23.xml"/><Relationship Id="rId10" Type="http://schemas.openxmlformats.org/officeDocument/2006/relationships/vmlDrawing" Target="../drawings/vmlDrawing14.vml"/><Relationship Id="rId1" Type="http://schemas.openxmlformats.org/officeDocument/2006/relationships/oleObject" Target="../embeddings/oleObject50.bin"/></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58.bin"/><Relationship Id="rId8" Type="http://schemas.openxmlformats.org/officeDocument/2006/relationships/image" Target="../media/image67.wmf"/><Relationship Id="rId7" Type="http://schemas.openxmlformats.org/officeDocument/2006/relationships/oleObject" Target="../embeddings/oleObject57.bin"/><Relationship Id="rId6" Type="http://schemas.openxmlformats.org/officeDocument/2006/relationships/image" Target="../media/image66.wmf"/><Relationship Id="rId5" Type="http://schemas.openxmlformats.org/officeDocument/2006/relationships/oleObject" Target="../embeddings/oleObject56.bin"/><Relationship Id="rId4" Type="http://schemas.openxmlformats.org/officeDocument/2006/relationships/image" Target="../media/image65.wmf"/><Relationship Id="rId3" Type="http://schemas.openxmlformats.org/officeDocument/2006/relationships/oleObject" Target="../embeddings/oleObject55.bin"/><Relationship Id="rId21" Type="http://schemas.openxmlformats.org/officeDocument/2006/relationships/notesSlide" Target="../notesSlides/notesSlide24.xml"/><Relationship Id="rId20" Type="http://schemas.openxmlformats.org/officeDocument/2006/relationships/vmlDrawing" Target="../drawings/vmlDrawing15.vml"/><Relationship Id="rId2" Type="http://schemas.openxmlformats.org/officeDocument/2006/relationships/image" Target="../media/image64.wmf"/><Relationship Id="rId19" Type="http://schemas.openxmlformats.org/officeDocument/2006/relationships/slideLayout" Target="../slideLayouts/slideLayout6.xml"/><Relationship Id="rId18" Type="http://schemas.openxmlformats.org/officeDocument/2006/relationships/image" Target="../media/image72.wmf"/><Relationship Id="rId17" Type="http://schemas.openxmlformats.org/officeDocument/2006/relationships/oleObject" Target="../embeddings/oleObject62.bin"/><Relationship Id="rId16" Type="http://schemas.openxmlformats.org/officeDocument/2006/relationships/image" Target="../media/image71.wmf"/><Relationship Id="rId15" Type="http://schemas.openxmlformats.org/officeDocument/2006/relationships/oleObject" Target="../embeddings/oleObject61.bin"/><Relationship Id="rId14" Type="http://schemas.openxmlformats.org/officeDocument/2006/relationships/image" Target="../media/image70.wmf"/><Relationship Id="rId13" Type="http://schemas.openxmlformats.org/officeDocument/2006/relationships/oleObject" Target="../embeddings/oleObject60.bin"/><Relationship Id="rId12" Type="http://schemas.openxmlformats.org/officeDocument/2006/relationships/image" Target="../media/image69.wmf"/><Relationship Id="rId11" Type="http://schemas.openxmlformats.org/officeDocument/2006/relationships/oleObject" Target="../embeddings/oleObject59.bin"/><Relationship Id="rId10" Type="http://schemas.openxmlformats.org/officeDocument/2006/relationships/image" Target="../media/image68.wmf"/><Relationship Id="rId1" Type="http://schemas.openxmlformats.org/officeDocument/2006/relationships/oleObject" Target="../embeddings/oleObject54.bin"/></Relationships>
</file>

<file path=ppt/slides/_rels/slide29.xml.rels><?xml version="1.0" encoding="UTF-8" standalone="yes"?>
<Relationships xmlns="http://schemas.openxmlformats.org/package/2006/relationships"><Relationship Id="rId9" Type="http://schemas.openxmlformats.org/officeDocument/2006/relationships/image" Target="../media/image77.wmf"/><Relationship Id="rId8" Type="http://schemas.openxmlformats.org/officeDocument/2006/relationships/oleObject" Target="../embeddings/oleObject66.bin"/><Relationship Id="rId7" Type="http://schemas.openxmlformats.org/officeDocument/2006/relationships/image" Target="../media/image76.wmf"/><Relationship Id="rId6" Type="http://schemas.openxmlformats.org/officeDocument/2006/relationships/oleObject" Target="../embeddings/oleObject65.bin"/><Relationship Id="rId5" Type="http://schemas.openxmlformats.org/officeDocument/2006/relationships/image" Target="../media/image75.wmf"/><Relationship Id="rId4" Type="http://schemas.openxmlformats.org/officeDocument/2006/relationships/oleObject" Target="../embeddings/oleObject64.bin"/><Relationship Id="rId3" Type="http://schemas.openxmlformats.org/officeDocument/2006/relationships/image" Target="../media/image74.wmf"/><Relationship Id="rId2" Type="http://schemas.openxmlformats.org/officeDocument/2006/relationships/oleObject" Target="../embeddings/oleObject63.bin"/><Relationship Id="rId12" Type="http://schemas.openxmlformats.org/officeDocument/2006/relationships/notesSlide" Target="../notesSlides/notesSlide25.xml"/><Relationship Id="rId11" Type="http://schemas.openxmlformats.org/officeDocument/2006/relationships/vmlDrawing" Target="../drawings/vmlDrawing16.vml"/><Relationship Id="rId10" Type="http://schemas.openxmlformats.org/officeDocument/2006/relationships/slideLayout" Target="../slideLayouts/slideLayout6.xml"/><Relationship Id="rId1" Type="http://schemas.openxmlformats.org/officeDocument/2006/relationships/image" Target="../media/image7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image" Target="../media/image7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71.bin"/><Relationship Id="rId8" Type="http://schemas.openxmlformats.org/officeDocument/2006/relationships/image" Target="../media/image82.wmf"/><Relationship Id="rId7" Type="http://schemas.openxmlformats.org/officeDocument/2006/relationships/oleObject" Target="../embeddings/oleObject70.bin"/><Relationship Id="rId6" Type="http://schemas.openxmlformats.org/officeDocument/2006/relationships/image" Target="../media/image81.wmf"/><Relationship Id="rId5" Type="http://schemas.openxmlformats.org/officeDocument/2006/relationships/oleObject" Target="../embeddings/oleObject69.bin"/><Relationship Id="rId4" Type="http://schemas.openxmlformats.org/officeDocument/2006/relationships/image" Target="../media/image80.wmf"/><Relationship Id="rId3" Type="http://schemas.openxmlformats.org/officeDocument/2006/relationships/oleObject" Target="../embeddings/oleObject68.bin"/><Relationship Id="rId2" Type="http://schemas.openxmlformats.org/officeDocument/2006/relationships/image" Target="../media/image79.wmf"/><Relationship Id="rId13" Type="http://schemas.openxmlformats.org/officeDocument/2006/relationships/notesSlide" Target="../notesSlides/notesSlide28.xml"/><Relationship Id="rId12" Type="http://schemas.openxmlformats.org/officeDocument/2006/relationships/vmlDrawing" Target="../drawings/vmlDrawing17.vml"/><Relationship Id="rId11" Type="http://schemas.openxmlformats.org/officeDocument/2006/relationships/slideLayout" Target="../slideLayouts/slideLayout6.xml"/><Relationship Id="rId10" Type="http://schemas.openxmlformats.org/officeDocument/2006/relationships/image" Target="../media/image83.wmf"/><Relationship Id="rId1" Type="http://schemas.openxmlformats.org/officeDocument/2006/relationships/oleObject" Target="../embeddings/oleObject67.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image" Target="../media/image84.jpeg"/></Relationships>
</file>

<file path=ppt/slides/_rels/slide35.xml.rels><?xml version="1.0" encoding="UTF-8" standalone="yes"?>
<Relationships xmlns="http://schemas.openxmlformats.org/package/2006/relationships"><Relationship Id="rId9" Type="http://schemas.openxmlformats.org/officeDocument/2006/relationships/oleObject" Target="../embeddings/oleObject76.bin"/><Relationship Id="rId8" Type="http://schemas.openxmlformats.org/officeDocument/2006/relationships/image" Target="../media/image88.wmf"/><Relationship Id="rId7" Type="http://schemas.openxmlformats.org/officeDocument/2006/relationships/oleObject" Target="../embeddings/oleObject75.bin"/><Relationship Id="rId6" Type="http://schemas.openxmlformats.org/officeDocument/2006/relationships/image" Target="../media/image87.wmf"/><Relationship Id="rId5" Type="http://schemas.openxmlformats.org/officeDocument/2006/relationships/oleObject" Target="../embeddings/oleObject74.bin"/><Relationship Id="rId4" Type="http://schemas.openxmlformats.org/officeDocument/2006/relationships/image" Target="../media/image86.wmf"/><Relationship Id="rId3" Type="http://schemas.openxmlformats.org/officeDocument/2006/relationships/oleObject" Target="../embeddings/oleObject73.bin"/><Relationship Id="rId2" Type="http://schemas.openxmlformats.org/officeDocument/2006/relationships/image" Target="../media/image85.wmf"/><Relationship Id="rId19" Type="http://schemas.openxmlformats.org/officeDocument/2006/relationships/notesSlide" Target="../notesSlides/notesSlide31.xml"/><Relationship Id="rId18" Type="http://schemas.openxmlformats.org/officeDocument/2006/relationships/vmlDrawing" Target="../drawings/vmlDrawing18.vml"/><Relationship Id="rId17" Type="http://schemas.openxmlformats.org/officeDocument/2006/relationships/slideLayout" Target="../slideLayouts/slideLayout6.xml"/><Relationship Id="rId16" Type="http://schemas.openxmlformats.org/officeDocument/2006/relationships/image" Target="../media/image92.wmf"/><Relationship Id="rId15" Type="http://schemas.openxmlformats.org/officeDocument/2006/relationships/oleObject" Target="../embeddings/oleObject79.bin"/><Relationship Id="rId14" Type="http://schemas.openxmlformats.org/officeDocument/2006/relationships/image" Target="../media/image91.wmf"/><Relationship Id="rId13" Type="http://schemas.openxmlformats.org/officeDocument/2006/relationships/oleObject" Target="../embeddings/oleObject78.bin"/><Relationship Id="rId12" Type="http://schemas.openxmlformats.org/officeDocument/2006/relationships/image" Target="../media/image90.wmf"/><Relationship Id="rId11" Type="http://schemas.openxmlformats.org/officeDocument/2006/relationships/oleObject" Target="../embeddings/oleObject77.bin"/><Relationship Id="rId10" Type="http://schemas.openxmlformats.org/officeDocument/2006/relationships/image" Target="../media/image89.wmf"/><Relationship Id="rId1" Type="http://schemas.openxmlformats.org/officeDocument/2006/relationships/oleObject" Target="../embeddings/oleObject72.bin"/></Relationships>
</file>

<file path=ppt/slides/_rels/slide36.xml.rels><?xml version="1.0" encoding="UTF-8" standalone="yes"?>
<Relationships xmlns="http://schemas.openxmlformats.org/package/2006/relationships"><Relationship Id="rId9" Type="http://schemas.openxmlformats.org/officeDocument/2006/relationships/oleObject" Target="../embeddings/oleObject84.bin"/><Relationship Id="rId8" Type="http://schemas.openxmlformats.org/officeDocument/2006/relationships/image" Target="../media/image96.wmf"/><Relationship Id="rId7" Type="http://schemas.openxmlformats.org/officeDocument/2006/relationships/oleObject" Target="../embeddings/oleObject83.bin"/><Relationship Id="rId6" Type="http://schemas.openxmlformats.org/officeDocument/2006/relationships/image" Target="../media/image95.wmf"/><Relationship Id="rId5" Type="http://schemas.openxmlformats.org/officeDocument/2006/relationships/oleObject" Target="../embeddings/oleObject82.bin"/><Relationship Id="rId4" Type="http://schemas.openxmlformats.org/officeDocument/2006/relationships/image" Target="../media/image94.wmf"/><Relationship Id="rId3" Type="http://schemas.openxmlformats.org/officeDocument/2006/relationships/oleObject" Target="../embeddings/oleObject81.bin"/><Relationship Id="rId27" Type="http://schemas.openxmlformats.org/officeDocument/2006/relationships/notesSlide" Target="../notesSlides/notesSlide32.xml"/><Relationship Id="rId26" Type="http://schemas.openxmlformats.org/officeDocument/2006/relationships/vmlDrawing" Target="../drawings/vmlDrawing19.vml"/><Relationship Id="rId25" Type="http://schemas.openxmlformats.org/officeDocument/2006/relationships/slideLayout" Target="../slideLayouts/slideLayout6.xml"/><Relationship Id="rId24" Type="http://schemas.openxmlformats.org/officeDocument/2006/relationships/image" Target="../media/image104.wmf"/><Relationship Id="rId23" Type="http://schemas.openxmlformats.org/officeDocument/2006/relationships/oleObject" Target="../embeddings/oleObject91.bin"/><Relationship Id="rId22" Type="http://schemas.openxmlformats.org/officeDocument/2006/relationships/image" Target="../media/image103.wmf"/><Relationship Id="rId21" Type="http://schemas.openxmlformats.org/officeDocument/2006/relationships/oleObject" Target="../embeddings/oleObject90.bin"/><Relationship Id="rId20" Type="http://schemas.openxmlformats.org/officeDocument/2006/relationships/image" Target="../media/image102.wmf"/><Relationship Id="rId2" Type="http://schemas.openxmlformats.org/officeDocument/2006/relationships/image" Target="../media/image93.wmf"/><Relationship Id="rId19" Type="http://schemas.openxmlformats.org/officeDocument/2006/relationships/oleObject" Target="../embeddings/oleObject89.bin"/><Relationship Id="rId18" Type="http://schemas.openxmlformats.org/officeDocument/2006/relationships/image" Target="../media/image101.wmf"/><Relationship Id="rId17" Type="http://schemas.openxmlformats.org/officeDocument/2006/relationships/oleObject" Target="../embeddings/oleObject88.bin"/><Relationship Id="rId16" Type="http://schemas.openxmlformats.org/officeDocument/2006/relationships/image" Target="../media/image100.wmf"/><Relationship Id="rId15" Type="http://schemas.openxmlformats.org/officeDocument/2006/relationships/oleObject" Target="../embeddings/oleObject87.bin"/><Relationship Id="rId14" Type="http://schemas.openxmlformats.org/officeDocument/2006/relationships/image" Target="../media/image99.wmf"/><Relationship Id="rId13" Type="http://schemas.openxmlformats.org/officeDocument/2006/relationships/oleObject" Target="../embeddings/oleObject86.bin"/><Relationship Id="rId12" Type="http://schemas.openxmlformats.org/officeDocument/2006/relationships/image" Target="../media/image98.wmf"/><Relationship Id="rId11" Type="http://schemas.openxmlformats.org/officeDocument/2006/relationships/oleObject" Target="../embeddings/oleObject85.bin"/><Relationship Id="rId10" Type="http://schemas.openxmlformats.org/officeDocument/2006/relationships/image" Target="../media/image97.wmf"/><Relationship Id="rId1" Type="http://schemas.openxmlformats.org/officeDocument/2006/relationships/oleObject" Target="../embeddings/oleObject80.bin"/></Relationships>
</file>

<file path=ppt/slides/_rels/slide37.xml.rels><?xml version="1.0" encoding="UTF-8" standalone="yes"?>
<Relationships xmlns="http://schemas.openxmlformats.org/package/2006/relationships"><Relationship Id="rId9" Type="http://schemas.openxmlformats.org/officeDocument/2006/relationships/oleObject" Target="../embeddings/oleObject96.bin"/><Relationship Id="rId8" Type="http://schemas.openxmlformats.org/officeDocument/2006/relationships/image" Target="../media/image108.wmf"/><Relationship Id="rId7" Type="http://schemas.openxmlformats.org/officeDocument/2006/relationships/oleObject" Target="../embeddings/oleObject95.bin"/><Relationship Id="rId6" Type="http://schemas.openxmlformats.org/officeDocument/2006/relationships/image" Target="../media/image107.wmf"/><Relationship Id="rId5" Type="http://schemas.openxmlformats.org/officeDocument/2006/relationships/oleObject" Target="../embeddings/oleObject94.bin"/><Relationship Id="rId4" Type="http://schemas.openxmlformats.org/officeDocument/2006/relationships/image" Target="../media/image106.wmf"/><Relationship Id="rId3" Type="http://schemas.openxmlformats.org/officeDocument/2006/relationships/oleObject" Target="../embeddings/oleObject93.bin"/><Relationship Id="rId2" Type="http://schemas.openxmlformats.org/officeDocument/2006/relationships/image" Target="../media/image105.wmf"/><Relationship Id="rId17" Type="http://schemas.openxmlformats.org/officeDocument/2006/relationships/notesSlide" Target="../notesSlides/notesSlide33.xml"/><Relationship Id="rId16" Type="http://schemas.openxmlformats.org/officeDocument/2006/relationships/vmlDrawing" Target="../drawings/vmlDrawing20.vml"/><Relationship Id="rId15" Type="http://schemas.openxmlformats.org/officeDocument/2006/relationships/slideLayout" Target="../slideLayouts/slideLayout6.xml"/><Relationship Id="rId14" Type="http://schemas.openxmlformats.org/officeDocument/2006/relationships/image" Target="../media/image111.wmf"/><Relationship Id="rId13" Type="http://schemas.openxmlformats.org/officeDocument/2006/relationships/oleObject" Target="../embeddings/oleObject98.bin"/><Relationship Id="rId12" Type="http://schemas.openxmlformats.org/officeDocument/2006/relationships/image" Target="../media/image110.wmf"/><Relationship Id="rId11" Type="http://schemas.openxmlformats.org/officeDocument/2006/relationships/oleObject" Target="../embeddings/oleObject97.bin"/><Relationship Id="rId10" Type="http://schemas.openxmlformats.org/officeDocument/2006/relationships/image" Target="../media/image109.wmf"/><Relationship Id="rId1" Type="http://schemas.openxmlformats.org/officeDocument/2006/relationships/oleObject" Target="../embeddings/oleObject92.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vmlDrawing" Target="../drawings/vmlDrawing21.vml"/><Relationship Id="rId3" Type="http://schemas.openxmlformats.org/officeDocument/2006/relationships/slideLayout" Target="../slideLayouts/slideLayout6.xml"/><Relationship Id="rId2" Type="http://schemas.openxmlformats.org/officeDocument/2006/relationships/image" Target="../media/image112.wmf"/><Relationship Id="rId1" Type="http://schemas.openxmlformats.org/officeDocument/2006/relationships/oleObject" Target="../embeddings/oleObject99.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9" Type="http://schemas.openxmlformats.org/officeDocument/2006/relationships/oleObject" Target="../embeddings/oleObject104.bin"/><Relationship Id="rId8" Type="http://schemas.openxmlformats.org/officeDocument/2006/relationships/image" Target="../media/image116.wmf"/><Relationship Id="rId7" Type="http://schemas.openxmlformats.org/officeDocument/2006/relationships/oleObject" Target="../embeddings/oleObject103.bin"/><Relationship Id="rId6" Type="http://schemas.openxmlformats.org/officeDocument/2006/relationships/image" Target="../media/image115.wmf"/><Relationship Id="rId5" Type="http://schemas.openxmlformats.org/officeDocument/2006/relationships/oleObject" Target="../embeddings/oleObject102.bin"/><Relationship Id="rId4" Type="http://schemas.openxmlformats.org/officeDocument/2006/relationships/image" Target="../media/image114.wmf"/><Relationship Id="rId3" Type="http://schemas.openxmlformats.org/officeDocument/2006/relationships/oleObject" Target="../embeddings/oleObject101.bin"/><Relationship Id="rId25" Type="http://schemas.openxmlformats.org/officeDocument/2006/relationships/notesSlide" Target="../notesSlides/notesSlide36.xml"/><Relationship Id="rId24" Type="http://schemas.openxmlformats.org/officeDocument/2006/relationships/vmlDrawing" Target="../drawings/vmlDrawing22.vml"/><Relationship Id="rId23" Type="http://schemas.openxmlformats.org/officeDocument/2006/relationships/slideLayout" Target="../slideLayouts/slideLayout6.xml"/><Relationship Id="rId22" Type="http://schemas.openxmlformats.org/officeDocument/2006/relationships/image" Target="../media/image123.wmf"/><Relationship Id="rId21" Type="http://schemas.openxmlformats.org/officeDocument/2006/relationships/oleObject" Target="../embeddings/oleObject110.bin"/><Relationship Id="rId20" Type="http://schemas.openxmlformats.org/officeDocument/2006/relationships/image" Target="../media/image122.wmf"/><Relationship Id="rId2" Type="http://schemas.openxmlformats.org/officeDocument/2006/relationships/image" Target="../media/image113.wmf"/><Relationship Id="rId19" Type="http://schemas.openxmlformats.org/officeDocument/2006/relationships/oleObject" Target="../embeddings/oleObject109.bin"/><Relationship Id="rId18" Type="http://schemas.openxmlformats.org/officeDocument/2006/relationships/image" Target="../media/image121.wmf"/><Relationship Id="rId17" Type="http://schemas.openxmlformats.org/officeDocument/2006/relationships/oleObject" Target="../embeddings/oleObject108.bin"/><Relationship Id="rId16" Type="http://schemas.openxmlformats.org/officeDocument/2006/relationships/image" Target="../media/image120.wmf"/><Relationship Id="rId15" Type="http://schemas.openxmlformats.org/officeDocument/2006/relationships/oleObject" Target="../embeddings/oleObject107.bin"/><Relationship Id="rId14" Type="http://schemas.openxmlformats.org/officeDocument/2006/relationships/image" Target="../media/image119.wmf"/><Relationship Id="rId13" Type="http://schemas.openxmlformats.org/officeDocument/2006/relationships/oleObject" Target="../embeddings/oleObject106.bin"/><Relationship Id="rId12" Type="http://schemas.openxmlformats.org/officeDocument/2006/relationships/image" Target="../media/image118.wmf"/><Relationship Id="rId11" Type="http://schemas.openxmlformats.org/officeDocument/2006/relationships/oleObject" Target="../embeddings/oleObject105.bin"/><Relationship Id="rId10" Type="http://schemas.openxmlformats.org/officeDocument/2006/relationships/image" Target="../media/image117.wmf"/><Relationship Id="rId1" Type="http://schemas.openxmlformats.org/officeDocument/2006/relationships/oleObject" Target="../embeddings/oleObject100.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9" Type="http://schemas.openxmlformats.org/officeDocument/2006/relationships/image" Target="../media/image128.wmf"/><Relationship Id="rId8" Type="http://schemas.openxmlformats.org/officeDocument/2006/relationships/oleObject" Target="../embeddings/oleObject114.bin"/><Relationship Id="rId7" Type="http://schemas.openxmlformats.org/officeDocument/2006/relationships/image" Target="../media/image127.wmf"/><Relationship Id="rId6" Type="http://schemas.openxmlformats.org/officeDocument/2006/relationships/oleObject" Target="../embeddings/oleObject113.bin"/><Relationship Id="rId5" Type="http://schemas.openxmlformats.org/officeDocument/2006/relationships/image" Target="../media/image126.wmf"/><Relationship Id="rId4" Type="http://schemas.openxmlformats.org/officeDocument/2006/relationships/oleObject" Target="../embeddings/oleObject112.bin"/><Relationship Id="rId3" Type="http://schemas.openxmlformats.org/officeDocument/2006/relationships/image" Target="../media/image125.wmf"/><Relationship Id="rId2" Type="http://schemas.openxmlformats.org/officeDocument/2006/relationships/oleObject" Target="../embeddings/oleObject111.bin"/><Relationship Id="rId12" Type="http://schemas.openxmlformats.org/officeDocument/2006/relationships/notesSlide" Target="../notesSlides/notesSlide38.xml"/><Relationship Id="rId11" Type="http://schemas.openxmlformats.org/officeDocument/2006/relationships/vmlDrawing" Target="../drawings/vmlDrawing23.vml"/><Relationship Id="rId10" Type="http://schemas.openxmlformats.org/officeDocument/2006/relationships/slideLayout" Target="../slideLayouts/slideLayout6.xml"/><Relationship Id="rId1" Type="http://schemas.openxmlformats.org/officeDocument/2006/relationships/image" Target="../media/image124.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image" Target="../media/image129.jpe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vmlDrawing" Target="../drawings/vmlDrawing24.vml"/><Relationship Id="rId3" Type="http://schemas.openxmlformats.org/officeDocument/2006/relationships/slideLayout" Target="../slideLayouts/slideLayout6.xml"/><Relationship Id="rId2" Type="http://schemas.openxmlformats.org/officeDocument/2006/relationships/image" Target="../media/image130.wmf"/><Relationship Id="rId1" Type="http://schemas.openxmlformats.org/officeDocument/2006/relationships/oleObject" Target="../embeddings/oleObject115.bin"/></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vmlDrawing" Target="../drawings/vmlDrawing25.vml"/><Relationship Id="rId3" Type="http://schemas.openxmlformats.org/officeDocument/2006/relationships/slideLayout" Target="../slideLayouts/slideLayout6.xml"/><Relationship Id="rId2" Type="http://schemas.openxmlformats.org/officeDocument/2006/relationships/image" Target="../media/image131.wmf"/><Relationship Id="rId1" Type="http://schemas.openxmlformats.org/officeDocument/2006/relationships/oleObject" Target="../embeddings/oleObject116.bin"/></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135.wmf"/><Relationship Id="rId7" Type="http://schemas.openxmlformats.org/officeDocument/2006/relationships/oleObject" Target="../embeddings/oleObject120.bin"/><Relationship Id="rId6" Type="http://schemas.openxmlformats.org/officeDocument/2006/relationships/image" Target="../media/image134.wmf"/><Relationship Id="rId5" Type="http://schemas.openxmlformats.org/officeDocument/2006/relationships/oleObject" Target="../embeddings/oleObject119.bin"/><Relationship Id="rId4" Type="http://schemas.openxmlformats.org/officeDocument/2006/relationships/image" Target="../media/image133.wmf"/><Relationship Id="rId3" Type="http://schemas.openxmlformats.org/officeDocument/2006/relationships/oleObject" Target="../embeddings/oleObject118.bin"/><Relationship Id="rId2" Type="http://schemas.openxmlformats.org/officeDocument/2006/relationships/image" Target="../media/image132.wmf"/><Relationship Id="rId11" Type="http://schemas.openxmlformats.org/officeDocument/2006/relationships/notesSlide" Target="../notesSlides/notesSlide42.xml"/><Relationship Id="rId10" Type="http://schemas.openxmlformats.org/officeDocument/2006/relationships/vmlDrawing" Target="../drawings/vmlDrawing26.vml"/><Relationship Id="rId1" Type="http://schemas.openxmlformats.org/officeDocument/2006/relationships/oleObject" Target="../embeddings/oleObject117.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image" Target="../media/image13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9" Type="http://schemas.openxmlformats.org/officeDocument/2006/relationships/oleObject" Target="../embeddings/oleObject125.bin"/><Relationship Id="rId8" Type="http://schemas.openxmlformats.org/officeDocument/2006/relationships/image" Target="../media/image140.wmf"/><Relationship Id="rId7" Type="http://schemas.openxmlformats.org/officeDocument/2006/relationships/oleObject" Target="../embeddings/oleObject124.bin"/><Relationship Id="rId6" Type="http://schemas.openxmlformats.org/officeDocument/2006/relationships/image" Target="../media/image139.wmf"/><Relationship Id="rId5" Type="http://schemas.openxmlformats.org/officeDocument/2006/relationships/oleObject" Target="../embeddings/oleObject123.bin"/><Relationship Id="rId4" Type="http://schemas.openxmlformats.org/officeDocument/2006/relationships/image" Target="../media/image138.wmf"/><Relationship Id="rId3" Type="http://schemas.openxmlformats.org/officeDocument/2006/relationships/oleObject" Target="../embeddings/oleObject122.bin"/><Relationship Id="rId2" Type="http://schemas.openxmlformats.org/officeDocument/2006/relationships/image" Target="../media/image137.wmf"/><Relationship Id="rId19" Type="http://schemas.openxmlformats.org/officeDocument/2006/relationships/notesSlide" Target="../notesSlides/notesSlide45.xml"/><Relationship Id="rId18" Type="http://schemas.openxmlformats.org/officeDocument/2006/relationships/vmlDrawing" Target="../drawings/vmlDrawing27.vml"/><Relationship Id="rId17" Type="http://schemas.openxmlformats.org/officeDocument/2006/relationships/slideLayout" Target="../slideLayouts/slideLayout6.xml"/><Relationship Id="rId16" Type="http://schemas.openxmlformats.org/officeDocument/2006/relationships/image" Target="../media/image144.wmf"/><Relationship Id="rId15" Type="http://schemas.openxmlformats.org/officeDocument/2006/relationships/oleObject" Target="../embeddings/oleObject128.bin"/><Relationship Id="rId14" Type="http://schemas.openxmlformats.org/officeDocument/2006/relationships/image" Target="../media/image143.wmf"/><Relationship Id="rId13" Type="http://schemas.openxmlformats.org/officeDocument/2006/relationships/oleObject" Target="../embeddings/oleObject127.bin"/><Relationship Id="rId12" Type="http://schemas.openxmlformats.org/officeDocument/2006/relationships/image" Target="../media/image142.wmf"/><Relationship Id="rId11" Type="http://schemas.openxmlformats.org/officeDocument/2006/relationships/oleObject" Target="../embeddings/oleObject126.bin"/><Relationship Id="rId10" Type="http://schemas.openxmlformats.org/officeDocument/2006/relationships/image" Target="../media/image141.wmf"/><Relationship Id="rId1" Type="http://schemas.openxmlformats.org/officeDocument/2006/relationships/oleObject" Target="../embeddings/oleObject121.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image" Target="../media/image145.jpeg"/></Relationships>
</file>

<file path=ppt/slides/_rels/slide52.xml.rels><?xml version="1.0" encoding="UTF-8" standalone="yes"?>
<Relationships xmlns="http://schemas.openxmlformats.org/package/2006/relationships"><Relationship Id="rId9" Type="http://schemas.openxmlformats.org/officeDocument/2006/relationships/oleObject" Target="../embeddings/oleObject133.bin"/><Relationship Id="rId8" Type="http://schemas.openxmlformats.org/officeDocument/2006/relationships/image" Target="../media/image149.wmf"/><Relationship Id="rId7" Type="http://schemas.openxmlformats.org/officeDocument/2006/relationships/oleObject" Target="../embeddings/oleObject132.bin"/><Relationship Id="rId6" Type="http://schemas.openxmlformats.org/officeDocument/2006/relationships/image" Target="../media/image148.wmf"/><Relationship Id="rId5" Type="http://schemas.openxmlformats.org/officeDocument/2006/relationships/oleObject" Target="../embeddings/oleObject131.bin"/><Relationship Id="rId4" Type="http://schemas.openxmlformats.org/officeDocument/2006/relationships/image" Target="../media/image147.wmf"/><Relationship Id="rId3" Type="http://schemas.openxmlformats.org/officeDocument/2006/relationships/oleObject" Target="../embeddings/oleObject130.bin"/><Relationship Id="rId2" Type="http://schemas.openxmlformats.org/officeDocument/2006/relationships/image" Target="../media/image146.wmf"/><Relationship Id="rId13" Type="http://schemas.openxmlformats.org/officeDocument/2006/relationships/notesSlide" Target="../notesSlides/notesSlide47.xml"/><Relationship Id="rId12" Type="http://schemas.openxmlformats.org/officeDocument/2006/relationships/vmlDrawing" Target="../drawings/vmlDrawing28.vml"/><Relationship Id="rId11" Type="http://schemas.openxmlformats.org/officeDocument/2006/relationships/slideLayout" Target="../slideLayouts/slideLayout6.xml"/><Relationship Id="rId10" Type="http://schemas.openxmlformats.org/officeDocument/2006/relationships/image" Target="../media/image150.wmf"/><Relationship Id="rId1" Type="http://schemas.openxmlformats.org/officeDocument/2006/relationships/oleObject" Target="../embeddings/oleObject129.bin"/></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6.xml"/><Relationship Id="rId2" Type="http://schemas.openxmlformats.org/officeDocument/2006/relationships/image" Target="../media/image152.jpeg"/><Relationship Id="rId1" Type="http://schemas.openxmlformats.org/officeDocument/2006/relationships/image" Target="../media/image151.jpeg"/></Relationships>
</file>

<file path=ppt/slides/_rels/slide54.xml.rels><?xml version="1.0" encoding="UTF-8" standalone="yes"?>
<Relationships xmlns="http://schemas.openxmlformats.org/package/2006/relationships"><Relationship Id="rId9" Type="http://schemas.openxmlformats.org/officeDocument/2006/relationships/notesSlide" Target="../notesSlides/notesSlide49.xml"/><Relationship Id="rId8" Type="http://schemas.openxmlformats.org/officeDocument/2006/relationships/vmlDrawing" Target="../drawings/vmlDrawing29.vml"/><Relationship Id="rId7" Type="http://schemas.openxmlformats.org/officeDocument/2006/relationships/slideLayout" Target="../slideLayouts/slideLayout6.xml"/><Relationship Id="rId6" Type="http://schemas.openxmlformats.org/officeDocument/2006/relationships/image" Target="../media/image155.wmf"/><Relationship Id="rId5" Type="http://schemas.openxmlformats.org/officeDocument/2006/relationships/oleObject" Target="../embeddings/oleObject136.bin"/><Relationship Id="rId4" Type="http://schemas.openxmlformats.org/officeDocument/2006/relationships/image" Target="../media/image154.wmf"/><Relationship Id="rId3" Type="http://schemas.openxmlformats.org/officeDocument/2006/relationships/oleObject" Target="../embeddings/oleObject135.bin"/><Relationship Id="rId2" Type="http://schemas.openxmlformats.org/officeDocument/2006/relationships/image" Target="../media/image153.wmf"/><Relationship Id="rId1" Type="http://schemas.openxmlformats.org/officeDocument/2006/relationships/oleObject" Target="../embeddings/oleObject134.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9" Type="http://schemas.openxmlformats.org/officeDocument/2006/relationships/notesSlide" Target="../notesSlides/notesSlide50.xml"/><Relationship Id="rId8" Type="http://schemas.openxmlformats.org/officeDocument/2006/relationships/vmlDrawing" Target="../drawings/vmlDrawing30.vml"/><Relationship Id="rId7" Type="http://schemas.openxmlformats.org/officeDocument/2006/relationships/slideLayout" Target="../slideLayouts/slideLayout6.xml"/><Relationship Id="rId6" Type="http://schemas.openxmlformats.org/officeDocument/2006/relationships/image" Target="../media/image159.wmf"/><Relationship Id="rId5" Type="http://schemas.openxmlformats.org/officeDocument/2006/relationships/oleObject" Target="../embeddings/oleObject138.bin"/><Relationship Id="rId4" Type="http://schemas.openxmlformats.org/officeDocument/2006/relationships/image" Target="../media/image158.wmf"/><Relationship Id="rId3" Type="http://schemas.openxmlformats.org/officeDocument/2006/relationships/oleObject" Target="../embeddings/oleObject137.bin"/><Relationship Id="rId2" Type="http://schemas.openxmlformats.org/officeDocument/2006/relationships/image" Target="../media/image157.jpeg"/><Relationship Id="rId1" Type="http://schemas.openxmlformats.org/officeDocument/2006/relationships/image" Target="../media/image156.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9" Type="http://schemas.openxmlformats.org/officeDocument/2006/relationships/oleObject" Target="../embeddings/oleObject141.bin"/><Relationship Id="rId8" Type="http://schemas.openxmlformats.org/officeDocument/2006/relationships/image" Target="../media/image164.wmf"/><Relationship Id="rId7" Type="http://schemas.openxmlformats.org/officeDocument/2006/relationships/oleObject" Target="../embeddings/oleObject140.bin"/><Relationship Id="rId6" Type="http://schemas.openxmlformats.org/officeDocument/2006/relationships/image" Target="../media/image163.wmf"/><Relationship Id="rId5" Type="http://schemas.openxmlformats.org/officeDocument/2006/relationships/oleObject" Target="../embeddings/oleObject139.bin"/><Relationship Id="rId4" Type="http://schemas.openxmlformats.org/officeDocument/2006/relationships/image" Target="../media/image162.jpeg"/><Relationship Id="rId3" Type="http://schemas.openxmlformats.org/officeDocument/2006/relationships/image" Target="../media/image161.jpeg"/><Relationship Id="rId26" Type="http://schemas.openxmlformats.org/officeDocument/2006/relationships/notesSlide" Target="../notesSlides/notesSlide52.xml"/><Relationship Id="rId25" Type="http://schemas.openxmlformats.org/officeDocument/2006/relationships/vmlDrawing" Target="../drawings/vmlDrawing31.vml"/><Relationship Id="rId24" Type="http://schemas.openxmlformats.org/officeDocument/2006/relationships/slideLayout" Target="../slideLayouts/slideLayout6.xml"/><Relationship Id="rId23" Type="http://schemas.openxmlformats.org/officeDocument/2006/relationships/image" Target="../media/image172.wmf"/><Relationship Id="rId22" Type="http://schemas.openxmlformats.org/officeDocument/2006/relationships/oleObject" Target="../embeddings/oleObject147.bin"/><Relationship Id="rId21" Type="http://schemas.openxmlformats.org/officeDocument/2006/relationships/image" Target="../media/image171.wmf"/><Relationship Id="rId20" Type="http://schemas.openxmlformats.org/officeDocument/2006/relationships/oleObject" Target="../embeddings/oleObject146.bin"/><Relationship Id="rId2" Type="http://schemas.openxmlformats.org/officeDocument/2006/relationships/image" Target="../media/image160.jpeg"/><Relationship Id="rId19" Type="http://schemas.openxmlformats.org/officeDocument/2006/relationships/image" Target="../media/image170.jpeg"/><Relationship Id="rId18" Type="http://schemas.openxmlformats.org/officeDocument/2006/relationships/image" Target="../media/image169.wmf"/><Relationship Id="rId17" Type="http://schemas.openxmlformats.org/officeDocument/2006/relationships/oleObject" Target="../embeddings/oleObject145.bin"/><Relationship Id="rId16" Type="http://schemas.openxmlformats.org/officeDocument/2006/relationships/image" Target="../media/image168.wmf"/><Relationship Id="rId15" Type="http://schemas.openxmlformats.org/officeDocument/2006/relationships/oleObject" Target="../embeddings/oleObject144.bin"/><Relationship Id="rId14" Type="http://schemas.openxmlformats.org/officeDocument/2006/relationships/image" Target="../media/image167.wmf"/><Relationship Id="rId13" Type="http://schemas.openxmlformats.org/officeDocument/2006/relationships/oleObject" Target="../embeddings/oleObject143.bin"/><Relationship Id="rId12" Type="http://schemas.openxmlformats.org/officeDocument/2006/relationships/image" Target="../media/image166.wmf"/><Relationship Id="rId11" Type="http://schemas.openxmlformats.org/officeDocument/2006/relationships/oleObject" Target="../embeddings/oleObject142.bin"/><Relationship Id="rId10" Type="http://schemas.openxmlformats.org/officeDocument/2006/relationships/image" Target="../media/image165.wmf"/><Relationship Id="rId1" Type="http://schemas.openxmlformats.org/officeDocument/2006/relationships/tags" Target="../tags/tag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image" Target="../media/image17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vmlDrawing" Target="../drawings/vmlDrawing32.vml"/><Relationship Id="rId3" Type="http://schemas.openxmlformats.org/officeDocument/2006/relationships/slideLayout" Target="../slideLayouts/slideLayout6.xml"/><Relationship Id="rId2" Type="http://schemas.openxmlformats.org/officeDocument/2006/relationships/image" Target="../media/image174.wmf"/><Relationship Id="rId1" Type="http://schemas.openxmlformats.org/officeDocument/2006/relationships/oleObject" Target="../embeddings/oleObject148.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image" Target="../media/image175.jpeg"/></Relationships>
</file>

<file path=ppt/slides/_rels/slide62.xml.rels><?xml version="1.0" encoding="UTF-8" standalone="yes"?>
<Relationships xmlns="http://schemas.openxmlformats.org/package/2006/relationships"><Relationship Id="rId7" Type="http://schemas.openxmlformats.org/officeDocument/2006/relationships/notesSlide" Target="../notesSlides/notesSlide56.xml"/><Relationship Id="rId6" Type="http://schemas.openxmlformats.org/officeDocument/2006/relationships/vmlDrawing" Target="../drawings/vmlDrawing33.vml"/><Relationship Id="rId5" Type="http://schemas.openxmlformats.org/officeDocument/2006/relationships/slideLayout" Target="../slideLayouts/slideLayout6.xml"/><Relationship Id="rId4" Type="http://schemas.openxmlformats.org/officeDocument/2006/relationships/image" Target="../media/image177.wmf"/><Relationship Id="rId3" Type="http://schemas.openxmlformats.org/officeDocument/2006/relationships/oleObject" Target="../embeddings/oleObject150.bin"/><Relationship Id="rId2" Type="http://schemas.openxmlformats.org/officeDocument/2006/relationships/image" Target="../media/image176.wmf"/><Relationship Id="rId1" Type="http://schemas.openxmlformats.org/officeDocument/2006/relationships/oleObject" Target="../embeddings/oleObject149.bin"/></Relationships>
</file>

<file path=ppt/slides/_rels/slide63.xml.rels><?xml version="1.0" encoding="UTF-8" standalone="yes"?>
<Relationships xmlns="http://schemas.openxmlformats.org/package/2006/relationships"><Relationship Id="rId7" Type="http://schemas.openxmlformats.org/officeDocument/2006/relationships/notesSlide" Target="../notesSlides/notesSlide57.xml"/><Relationship Id="rId6" Type="http://schemas.openxmlformats.org/officeDocument/2006/relationships/vmlDrawing" Target="../drawings/vmlDrawing34.vml"/><Relationship Id="rId5" Type="http://schemas.openxmlformats.org/officeDocument/2006/relationships/slideLayout" Target="../slideLayouts/slideLayout6.xml"/><Relationship Id="rId4" Type="http://schemas.openxmlformats.org/officeDocument/2006/relationships/image" Target="../media/image180.wmf"/><Relationship Id="rId3" Type="http://schemas.openxmlformats.org/officeDocument/2006/relationships/oleObject" Target="../embeddings/oleObject151.bin"/><Relationship Id="rId2" Type="http://schemas.openxmlformats.org/officeDocument/2006/relationships/image" Target="../media/image179.jpeg"/><Relationship Id="rId1" Type="http://schemas.openxmlformats.org/officeDocument/2006/relationships/image" Target="../media/image178.jpeg"/></Relationships>
</file>

<file path=ppt/slides/_rels/slide64.xml.rels><?xml version="1.0" encoding="UTF-8" standalone="yes"?>
<Relationships xmlns="http://schemas.openxmlformats.org/package/2006/relationships"><Relationship Id="rId9" Type="http://schemas.openxmlformats.org/officeDocument/2006/relationships/oleObject" Target="../embeddings/oleObject156.bin"/><Relationship Id="rId8" Type="http://schemas.openxmlformats.org/officeDocument/2006/relationships/image" Target="../media/image184.wmf"/><Relationship Id="rId7" Type="http://schemas.openxmlformats.org/officeDocument/2006/relationships/oleObject" Target="../embeddings/oleObject155.bin"/><Relationship Id="rId6" Type="http://schemas.openxmlformats.org/officeDocument/2006/relationships/image" Target="../media/image183.wmf"/><Relationship Id="rId5" Type="http://schemas.openxmlformats.org/officeDocument/2006/relationships/oleObject" Target="../embeddings/oleObject154.bin"/><Relationship Id="rId4" Type="http://schemas.openxmlformats.org/officeDocument/2006/relationships/image" Target="../media/image182.wmf"/><Relationship Id="rId3" Type="http://schemas.openxmlformats.org/officeDocument/2006/relationships/oleObject" Target="../embeddings/oleObject153.bin"/><Relationship Id="rId2" Type="http://schemas.openxmlformats.org/officeDocument/2006/relationships/image" Target="../media/image181.wmf"/><Relationship Id="rId15" Type="http://schemas.openxmlformats.org/officeDocument/2006/relationships/notesSlide" Target="../notesSlides/notesSlide58.xml"/><Relationship Id="rId14" Type="http://schemas.openxmlformats.org/officeDocument/2006/relationships/vmlDrawing" Target="../drawings/vmlDrawing35.vml"/><Relationship Id="rId13" Type="http://schemas.openxmlformats.org/officeDocument/2006/relationships/slideLayout" Target="../slideLayouts/slideLayout6.xml"/><Relationship Id="rId12" Type="http://schemas.openxmlformats.org/officeDocument/2006/relationships/image" Target="../media/image186.wmf"/><Relationship Id="rId11" Type="http://schemas.openxmlformats.org/officeDocument/2006/relationships/oleObject" Target="../embeddings/oleObject157.bin"/><Relationship Id="rId10" Type="http://schemas.openxmlformats.org/officeDocument/2006/relationships/image" Target="../media/image185.wmf"/><Relationship Id="rId1" Type="http://schemas.openxmlformats.org/officeDocument/2006/relationships/oleObject" Target="../embeddings/oleObject15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image" Target="../media/image187.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image" Target="../media/image188.jpeg"/></Relationships>
</file>

<file path=ppt/slides/_rels/slide67.xml.rels><?xml version="1.0" encoding="UTF-8" standalone="yes"?>
<Relationships xmlns="http://schemas.openxmlformats.org/package/2006/relationships"><Relationship Id="rId7" Type="http://schemas.openxmlformats.org/officeDocument/2006/relationships/notesSlide" Target="../notesSlides/notesSlide61.xml"/><Relationship Id="rId6" Type="http://schemas.openxmlformats.org/officeDocument/2006/relationships/slideLayout" Target="../slideLayouts/slideLayout6.xml"/><Relationship Id="rId5" Type="http://schemas.openxmlformats.org/officeDocument/2006/relationships/image" Target="../media/image193.jpeg"/><Relationship Id="rId4" Type="http://schemas.openxmlformats.org/officeDocument/2006/relationships/image" Target="../media/image192.jpeg"/><Relationship Id="rId3" Type="http://schemas.openxmlformats.org/officeDocument/2006/relationships/image" Target="../media/image191.jpeg"/><Relationship Id="rId2" Type="http://schemas.openxmlformats.org/officeDocument/2006/relationships/image" Target="../media/image190.jpeg"/><Relationship Id="rId1" Type="http://schemas.openxmlformats.org/officeDocument/2006/relationships/image" Target="../media/image189.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7" Type="http://schemas.openxmlformats.org/officeDocument/2006/relationships/notesSlide" Target="../notesSlides/notesSlide63.xml"/><Relationship Id="rId6" Type="http://schemas.openxmlformats.org/officeDocument/2006/relationships/slideLayout" Target="../slideLayouts/slideLayout6.xml"/><Relationship Id="rId5" Type="http://schemas.openxmlformats.org/officeDocument/2006/relationships/image" Target="../media/image198.jpeg"/><Relationship Id="rId4" Type="http://schemas.openxmlformats.org/officeDocument/2006/relationships/image" Target="../media/image197.jpeg"/><Relationship Id="rId3" Type="http://schemas.openxmlformats.org/officeDocument/2006/relationships/image" Target="../media/image196.jpeg"/><Relationship Id="rId2" Type="http://schemas.openxmlformats.org/officeDocument/2006/relationships/image" Target="../media/image195.jpeg"/><Relationship Id="rId1" Type="http://schemas.openxmlformats.org/officeDocument/2006/relationships/image" Target="../media/image194.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vmlDrawing" Target="../drawings/vmlDrawing1.vml"/><Relationship Id="rId5" Type="http://schemas.openxmlformats.org/officeDocument/2006/relationships/slideLayout" Target="../slideLayouts/slideLayout6.xml"/><Relationship Id="rId4" Type="http://schemas.openxmlformats.org/officeDocument/2006/relationships/image" Target="../media/image6.wmf"/><Relationship Id="rId3" Type="http://schemas.openxmlformats.org/officeDocument/2006/relationships/oleObject" Target="../embeddings/oleObject2.bin"/><Relationship Id="rId2" Type="http://schemas.openxmlformats.org/officeDocument/2006/relationships/image" Target="../media/image5.wmf"/><Relationship Id="rId1"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6" Type="http://schemas.openxmlformats.org/officeDocument/2006/relationships/notesSlide" Target="../notesSlides/notesSlide70.xml"/><Relationship Id="rId5" Type="http://schemas.openxmlformats.org/officeDocument/2006/relationships/slideLayout" Target="../slideLayouts/slideLayout6.xml"/><Relationship Id="rId4" Type="http://schemas.openxmlformats.org/officeDocument/2006/relationships/image" Target="../media/image202.jpeg"/><Relationship Id="rId3" Type="http://schemas.openxmlformats.org/officeDocument/2006/relationships/image" Target="../media/image201.jpeg"/><Relationship Id="rId2" Type="http://schemas.openxmlformats.org/officeDocument/2006/relationships/image" Target="../media/image200.jpeg"/><Relationship Id="rId1" Type="http://schemas.openxmlformats.org/officeDocument/2006/relationships/image" Target="../media/image199.jpeg"/></Relationships>
</file>

<file path=ppt/slides/_rels/slide78.xml.rels><?xml version="1.0" encoding="UTF-8" standalone="yes"?>
<Relationships xmlns="http://schemas.openxmlformats.org/package/2006/relationships"><Relationship Id="rId9" Type="http://schemas.openxmlformats.org/officeDocument/2006/relationships/oleObject" Target="../embeddings/oleObject162.bin"/><Relationship Id="rId8" Type="http://schemas.openxmlformats.org/officeDocument/2006/relationships/image" Target="../media/image206.wmf"/><Relationship Id="rId7" Type="http://schemas.openxmlformats.org/officeDocument/2006/relationships/oleObject" Target="../embeddings/oleObject161.bin"/><Relationship Id="rId6" Type="http://schemas.openxmlformats.org/officeDocument/2006/relationships/image" Target="../media/image205.wmf"/><Relationship Id="rId5" Type="http://schemas.openxmlformats.org/officeDocument/2006/relationships/oleObject" Target="../embeddings/oleObject160.bin"/><Relationship Id="rId4" Type="http://schemas.openxmlformats.org/officeDocument/2006/relationships/image" Target="../media/image204.wmf"/><Relationship Id="rId3" Type="http://schemas.openxmlformats.org/officeDocument/2006/relationships/oleObject" Target="../embeddings/oleObject159.bin"/><Relationship Id="rId2" Type="http://schemas.openxmlformats.org/officeDocument/2006/relationships/image" Target="../media/image203.wmf"/><Relationship Id="rId13" Type="http://schemas.openxmlformats.org/officeDocument/2006/relationships/notesSlide" Target="../notesSlides/notesSlide71.xml"/><Relationship Id="rId12" Type="http://schemas.openxmlformats.org/officeDocument/2006/relationships/vmlDrawing" Target="../drawings/vmlDrawing36.vml"/><Relationship Id="rId11" Type="http://schemas.openxmlformats.org/officeDocument/2006/relationships/slideLayout" Target="../slideLayouts/slideLayout6.xml"/><Relationship Id="rId10" Type="http://schemas.openxmlformats.org/officeDocument/2006/relationships/image" Target="../media/image207.wmf"/><Relationship Id="rId1" Type="http://schemas.openxmlformats.org/officeDocument/2006/relationships/oleObject" Target="../embeddings/oleObject158.bin"/></Relationships>
</file>

<file path=ppt/slides/_rels/slide79.xml.rels><?xml version="1.0" encoding="UTF-8" standalone="yes"?>
<Relationships xmlns="http://schemas.openxmlformats.org/package/2006/relationships"><Relationship Id="rId9" Type="http://schemas.openxmlformats.org/officeDocument/2006/relationships/image" Target="../media/image212.wmf"/><Relationship Id="rId8" Type="http://schemas.openxmlformats.org/officeDocument/2006/relationships/oleObject" Target="../embeddings/oleObject166.bin"/><Relationship Id="rId7" Type="http://schemas.openxmlformats.org/officeDocument/2006/relationships/image" Target="../media/image211.wmf"/><Relationship Id="rId6" Type="http://schemas.openxmlformats.org/officeDocument/2006/relationships/oleObject" Target="../embeddings/oleObject165.bin"/><Relationship Id="rId5" Type="http://schemas.openxmlformats.org/officeDocument/2006/relationships/image" Target="../media/image210.wmf"/><Relationship Id="rId4" Type="http://schemas.openxmlformats.org/officeDocument/2006/relationships/oleObject" Target="../embeddings/oleObject164.bin"/><Relationship Id="rId3" Type="http://schemas.openxmlformats.org/officeDocument/2006/relationships/image" Target="../media/image209.wmf"/><Relationship Id="rId2" Type="http://schemas.openxmlformats.org/officeDocument/2006/relationships/oleObject" Target="../embeddings/oleObject163.bin"/><Relationship Id="rId12" Type="http://schemas.openxmlformats.org/officeDocument/2006/relationships/notesSlide" Target="../notesSlides/notesSlide72.xml"/><Relationship Id="rId11" Type="http://schemas.openxmlformats.org/officeDocument/2006/relationships/vmlDrawing" Target="../drawings/vmlDrawing37.vml"/><Relationship Id="rId10" Type="http://schemas.openxmlformats.org/officeDocument/2006/relationships/slideLayout" Target="../slideLayouts/slideLayout6.xml"/><Relationship Id="rId1" Type="http://schemas.openxmlformats.org/officeDocument/2006/relationships/image" Target="../media/image20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80.xml.rels><?xml version="1.0" encoding="UTF-8" standalone="yes"?>
<Relationships xmlns="http://schemas.openxmlformats.org/package/2006/relationships"><Relationship Id="rId7" Type="http://schemas.openxmlformats.org/officeDocument/2006/relationships/notesSlide" Target="../notesSlides/notesSlide73.xml"/><Relationship Id="rId6" Type="http://schemas.openxmlformats.org/officeDocument/2006/relationships/vmlDrawing" Target="../drawings/vmlDrawing38.vml"/><Relationship Id="rId5" Type="http://schemas.openxmlformats.org/officeDocument/2006/relationships/slideLayout" Target="../slideLayouts/slideLayout6.xml"/><Relationship Id="rId4" Type="http://schemas.openxmlformats.org/officeDocument/2006/relationships/image" Target="../media/image214.wmf"/><Relationship Id="rId3" Type="http://schemas.openxmlformats.org/officeDocument/2006/relationships/oleObject" Target="../embeddings/oleObject168.bin"/><Relationship Id="rId2" Type="http://schemas.openxmlformats.org/officeDocument/2006/relationships/image" Target="../media/image213.wmf"/><Relationship Id="rId1" Type="http://schemas.openxmlformats.org/officeDocument/2006/relationships/oleObject" Target="../embeddings/oleObject167.bin"/></Relationships>
</file>

<file path=ppt/slides/_rels/slide81.xml.rels><?xml version="1.0" encoding="UTF-8" standalone="yes"?>
<Relationships xmlns="http://schemas.openxmlformats.org/package/2006/relationships"><Relationship Id="rId9" Type="http://schemas.openxmlformats.org/officeDocument/2006/relationships/image" Target="../media/image219.wmf"/><Relationship Id="rId8" Type="http://schemas.openxmlformats.org/officeDocument/2006/relationships/oleObject" Target="../embeddings/oleObject172.bin"/><Relationship Id="rId7" Type="http://schemas.openxmlformats.org/officeDocument/2006/relationships/image" Target="../media/image218.wmf"/><Relationship Id="rId6" Type="http://schemas.openxmlformats.org/officeDocument/2006/relationships/oleObject" Target="../embeddings/oleObject171.bin"/><Relationship Id="rId5" Type="http://schemas.openxmlformats.org/officeDocument/2006/relationships/image" Target="../media/image217.wmf"/><Relationship Id="rId4" Type="http://schemas.openxmlformats.org/officeDocument/2006/relationships/oleObject" Target="../embeddings/oleObject170.bin"/><Relationship Id="rId3" Type="http://schemas.openxmlformats.org/officeDocument/2006/relationships/image" Target="../media/image216.wmf"/><Relationship Id="rId2" Type="http://schemas.openxmlformats.org/officeDocument/2006/relationships/oleObject" Target="../embeddings/oleObject169.bin"/><Relationship Id="rId16" Type="http://schemas.openxmlformats.org/officeDocument/2006/relationships/notesSlide" Target="../notesSlides/notesSlide74.xml"/><Relationship Id="rId15" Type="http://schemas.openxmlformats.org/officeDocument/2006/relationships/vmlDrawing" Target="../drawings/vmlDrawing39.vml"/><Relationship Id="rId14" Type="http://schemas.openxmlformats.org/officeDocument/2006/relationships/slideLayout" Target="../slideLayouts/slideLayout6.xml"/><Relationship Id="rId13" Type="http://schemas.openxmlformats.org/officeDocument/2006/relationships/image" Target="../media/image221.wmf"/><Relationship Id="rId12" Type="http://schemas.openxmlformats.org/officeDocument/2006/relationships/oleObject" Target="../embeddings/oleObject174.bin"/><Relationship Id="rId11" Type="http://schemas.openxmlformats.org/officeDocument/2006/relationships/image" Target="../media/image220.wmf"/><Relationship Id="rId10" Type="http://schemas.openxmlformats.org/officeDocument/2006/relationships/oleObject" Target="../embeddings/oleObject173.bin"/><Relationship Id="rId1" Type="http://schemas.openxmlformats.org/officeDocument/2006/relationships/image" Target="../media/image215.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image" Target="../media/image222.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4" Type="http://schemas.openxmlformats.org/officeDocument/2006/relationships/notesSlide" Target="../notesSlides/notesSlide77.xml"/><Relationship Id="rId3" Type="http://schemas.openxmlformats.org/officeDocument/2006/relationships/slideLayout" Target="../slideLayouts/slideLayout6.xml"/><Relationship Id="rId2" Type="http://schemas.openxmlformats.org/officeDocument/2006/relationships/image" Target="../media/image224.jpeg"/><Relationship Id="rId1" Type="http://schemas.openxmlformats.org/officeDocument/2006/relationships/image" Target="../media/image223.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image" Target="../media/image225.jpeg"/></Relationships>
</file>

<file path=ppt/slides/_rels/slide88.xml.rels><?xml version="1.0" encoding="UTF-8" standalone="yes"?>
<Relationships xmlns="http://schemas.openxmlformats.org/package/2006/relationships"><Relationship Id="rId6" Type="http://schemas.openxmlformats.org/officeDocument/2006/relationships/notesSlide" Target="../notesSlides/notesSlide80.xml"/><Relationship Id="rId5" Type="http://schemas.openxmlformats.org/officeDocument/2006/relationships/vmlDrawing" Target="../drawings/vmlDrawing40.vml"/><Relationship Id="rId4" Type="http://schemas.openxmlformats.org/officeDocument/2006/relationships/slideLayout" Target="../slideLayouts/slideLayout6.xml"/><Relationship Id="rId3" Type="http://schemas.openxmlformats.org/officeDocument/2006/relationships/image" Target="../media/image227.wmf"/><Relationship Id="rId2" Type="http://schemas.openxmlformats.org/officeDocument/2006/relationships/oleObject" Target="../embeddings/oleObject175.bin"/><Relationship Id="rId1" Type="http://schemas.openxmlformats.org/officeDocument/2006/relationships/image" Target="../media/image226.jpeg"/></Relationships>
</file>

<file path=ppt/slides/_rels/slide89.xml.rels><?xml version="1.0" encoding="UTF-8" standalone="yes"?>
<Relationships xmlns="http://schemas.openxmlformats.org/package/2006/relationships"><Relationship Id="rId9" Type="http://schemas.openxmlformats.org/officeDocument/2006/relationships/image" Target="../media/image232.wmf"/><Relationship Id="rId8" Type="http://schemas.openxmlformats.org/officeDocument/2006/relationships/oleObject" Target="../embeddings/oleObject179.bin"/><Relationship Id="rId7" Type="http://schemas.openxmlformats.org/officeDocument/2006/relationships/image" Target="../media/image231.wmf"/><Relationship Id="rId6" Type="http://schemas.openxmlformats.org/officeDocument/2006/relationships/oleObject" Target="../embeddings/oleObject178.bin"/><Relationship Id="rId5" Type="http://schemas.openxmlformats.org/officeDocument/2006/relationships/image" Target="../media/image230.wmf"/><Relationship Id="rId4" Type="http://schemas.openxmlformats.org/officeDocument/2006/relationships/oleObject" Target="../embeddings/oleObject177.bin"/><Relationship Id="rId3" Type="http://schemas.openxmlformats.org/officeDocument/2006/relationships/image" Target="../media/image229.wmf"/><Relationship Id="rId2" Type="http://schemas.openxmlformats.org/officeDocument/2006/relationships/oleObject" Target="../embeddings/oleObject176.bin"/><Relationship Id="rId16" Type="http://schemas.openxmlformats.org/officeDocument/2006/relationships/notesSlide" Target="../notesSlides/notesSlide81.xml"/><Relationship Id="rId15" Type="http://schemas.openxmlformats.org/officeDocument/2006/relationships/vmlDrawing" Target="../drawings/vmlDrawing41.vml"/><Relationship Id="rId14" Type="http://schemas.openxmlformats.org/officeDocument/2006/relationships/slideLayout" Target="../slideLayouts/slideLayout6.xml"/><Relationship Id="rId13" Type="http://schemas.openxmlformats.org/officeDocument/2006/relationships/image" Target="../media/image234.wmf"/><Relationship Id="rId12" Type="http://schemas.openxmlformats.org/officeDocument/2006/relationships/oleObject" Target="../embeddings/oleObject181.bin"/><Relationship Id="rId11" Type="http://schemas.openxmlformats.org/officeDocument/2006/relationships/image" Target="../media/image233.wmf"/><Relationship Id="rId10" Type="http://schemas.openxmlformats.org/officeDocument/2006/relationships/oleObject" Target="../embeddings/oleObject180.bin"/><Relationship Id="rId1" Type="http://schemas.openxmlformats.org/officeDocument/2006/relationships/image" Target="../media/image228.jpeg"/></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7.bin"/><Relationship Id="rId8" Type="http://schemas.openxmlformats.org/officeDocument/2006/relationships/image" Target="../media/image11.wmf"/><Relationship Id="rId7" Type="http://schemas.openxmlformats.org/officeDocument/2006/relationships/oleObject" Target="../embeddings/oleObject6.bin"/><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 Id="rId3" Type="http://schemas.openxmlformats.org/officeDocument/2006/relationships/oleObject" Target="../embeddings/oleObject4.bin"/><Relationship Id="rId2" Type="http://schemas.openxmlformats.org/officeDocument/2006/relationships/image" Target="../media/image8.wmf"/><Relationship Id="rId15" Type="http://schemas.openxmlformats.org/officeDocument/2006/relationships/notesSlide" Target="../notesSlides/notesSlide6.xml"/><Relationship Id="rId14" Type="http://schemas.openxmlformats.org/officeDocument/2006/relationships/vmlDrawing" Target="../drawings/vmlDrawing2.vml"/><Relationship Id="rId13" Type="http://schemas.openxmlformats.org/officeDocument/2006/relationships/slideLayout" Target="../slideLayouts/slideLayout6.xml"/><Relationship Id="rId12" Type="http://schemas.openxmlformats.org/officeDocument/2006/relationships/image" Target="../media/image13.wmf"/><Relationship Id="rId11" Type="http://schemas.openxmlformats.org/officeDocument/2006/relationships/oleObject" Target="../embeddings/oleObject8.bin"/><Relationship Id="rId10" Type="http://schemas.openxmlformats.org/officeDocument/2006/relationships/image" Target="../media/image12.wmf"/><Relationship Id="rId1" Type="http://schemas.openxmlformats.org/officeDocument/2006/relationships/oleObject" Target="../embeddings/oleObject3.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190390" y="2124361"/>
            <a:ext cx="2121315" cy="1628775"/>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物理</a:t>
            </a:r>
            <a:endParaRPr lang="zh-CN" altLang="en-US"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2025</a:t>
            </a:r>
            <a:endParaRPr lang="en-US" altLang="zh-CN" sz="5000"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631630" cy="859155"/>
          </a:xfrm>
          <a:prstGeom prst="rect">
            <a:avLst/>
          </a:prstGeom>
          <a:noFill/>
        </p:spPr>
        <p:txBody>
          <a:bodyPr wrap="square" lIns="91239" tIns="45619" rIns="91239" bIns="45619">
            <a:spAutoFit/>
          </a:bodyPr>
          <a:lstStyle/>
          <a:p>
            <a:r>
              <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rPr>
              <a:t>匀变速直线运动</a:t>
            </a:r>
            <a:endPar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endParaRPr>
          </a:p>
        </p:txBody>
      </p:sp>
      <p:sp>
        <p:nvSpPr>
          <p:cNvPr id="2" name="文本框 1"/>
          <p:cNvSpPr txBox="1"/>
          <p:nvPr/>
        </p:nvSpPr>
        <p:spPr>
          <a:xfrm>
            <a:off x="5076190" y="3501390"/>
            <a:ext cx="4457065" cy="368300"/>
          </a:xfrm>
          <a:prstGeom prst="rect">
            <a:avLst/>
          </a:prstGeom>
          <a:noFill/>
        </p:spPr>
        <p:txBody>
          <a:bodyPr wrap="square" rtlCol="0">
            <a:spAutoFit/>
          </a:bodyPr>
          <a:p>
            <a:r>
              <a:rPr lang="zh-CN" altLang="en-US"/>
              <a:t>主讲：小瑞老师</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05559"/>
            <a:ext cx="11831400" cy="536352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高考变式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(结合几何知识计算)</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如图所示,物体沿曲线轨迹的箭头方向运动,通过</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ABC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ABCD</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ABCDE</a:t>
            </a:r>
            <a:r>
              <a:rPr lang="zh-CN" altLang="en-US" sz="2410" kern="0" dirty="0" smtClean="0">
                <a:solidFill>
                  <a:srgbClr val="000000"/>
                </a:solidFill>
                <a:latin typeface="Times New Roman" panose="02020603050405020304" pitchFamily="65" charset="-122"/>
                <a:ea typeface="华文细黑" panose="02010600040101010101" pitchFamily="65" charset="-122"/>
              </a:rPr>
              <a:t>四段轨迹所用的时间分别是1 s、2 s、3 s、4 s。图中小方格的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边长代表1 m,下列说法不正确的是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8835" kern="0" spc="11639"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30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A.物体在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段的平均速度大小为1 m/s</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B.物体在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ABC</a:t>
            </a:r>
            <a:r>
              <a:rPr lang="zh-CN" altLang="en-US" sz="2410" kern="0" dirty="0" smtClean="0">
                <a:solidFill>
                  <a:srgbClr val="000000"/>
                </a:solidFill>
                <a:latin typeface="Times New Roman" panose="02020603050405020304" pitchFamily="65" charset="-122"/>
                <a:ea typeface="华文细黑" panose="02010600040101010101" pitchFamily="65" charset="-122"/>
              </a:rPr>
              <a:t>段的平均速度大小为</a:t>
            </a:r>
            <a:r>
              <a:rPr lang="zh-CN" altLang="en-US" sz="3285" kern="0" spc="1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m/s</a:t>
            </a:r>
            <a:endParaRPr lang="zh-CN" altLang="en-US" dirty="0"/>
          </a:p>
        </p:txBody>
      </p:sp>
      <p:pic>
        <p:nvPicPr>
          <p:cNvPr id="3" name="图片 3" descr="textimage1.jpeg"/>
          <p:cNvPicPr>
            <a:picLocks noChangeAspect="1"/>
          </p:cNvPicPr>
          <p:nvPr/>
        </p:nvPicPr>
        <p:blipFill>
          <a:blip r:embed="rId1"/>
          <a:stretch>
            <a:fillRect/>
          </a:stretch>
        </p:blipFill>
        <p:spPr>
          <a:xfrm>
            <a:off x="4941086" y="1906258"/>
            <a:ext cx="2456892" cy="2204903"/>
          </a:xfrm>
          <a:prstGeom prst="rect">
            <a:avLst/>
          </a:prstGeom>
        </p:spPr>
      </p:pic>
      <p:graphicFrame>
        <p:nvGraphicFramePr>
          <p:cNvPr id="5" name="对象 4"/>
          <p:cNvGraphicFramePr>
            <a:graphicFrameLocks noChangeAspect="1"/>
          </p:cNvGraphicFramePr>
          <p:nvPr/>
        </p:nvGraphicFramePr>
        <p:xfrm>
          <a:off x="5002854" y="4856886"/>
          <a:ext cx="419100" cy="714375"/>
        </p:xfrm>
        <a:graphic>
          <a:graphicData uri="http://schemas.openxmlformats.org/presentationml/2006/ole">
            <mc:AlternateContent xmlns:mc="http://schemas.openxmlformats.org/markup-compatibility/2006">
              <mc:Choice xmlns:v="urn:schemas-microsoft-com:vml" Requires="v">
                <p:oleObj spid="_x0000_s3073" name="Equation" r:id="rId2" imgW="10972800" imgH="18897600" progId="">
                  <p:embed/>
                </p:oleObj>
              </mc:Choice>
              <mc:Fallback>
                <p:oleObj name="Equation" r:id="rId2" imgW="10972800" imgH="18897600" progId="">
                  <p:embed/>
                  <p:pic>
                    <p:nvPicPr>
                      <p:cNvPr id="0" name="图片 3072"/>
                      <p:cNvPicPr>
                        <a:picLocks noChangeAspect="1"/>
                      </p:cNvPicPr>
                      <p:nvPr/>
                    </p:nvPicPr>
                    <p:blipFill>
                      <a:blip r:embed="rId3"/>
                      <a:stretch>
                        <a:fillRect/>
                      </a:stretch>
                    </p:blipFill>
                    <p:spPr>
                      <a:xfrm>
                        <a:off x="5002854" y="4856886"/>
                        <a:ext cx="419100" cy="714375"/>
                      </a:xfrm>
                      <a:prstGeom prst="rect">
                        <a:avLst/>
                      </a:prstGeom>
                      <a:noFill/>
                      <a:ln w="9525">
                        <a:noFill/>
                      </a:ln>
                    </p:spPr>
                  </p:pic>
                </p:oleObj>
              </mc:Fallback>
            </mc:AlternateContent>
          </a:graphicData>
        </a:graphic>
      </p:graphicFrame>
      <p:sp>
        <p:nvSpPr>
          <p:cNvPr id="6" name="TextBox 2"/>
          <p:cNvSpPr txBox="1"/>
          <p:nvPr/>
        </p:nvSpPr>
        <p:spPr>
          <a:xfrm>
            <a:off x="468000" y="5563409"/>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C.物体在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段的平均速度比在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ABC</a:t>
            </a:r>
            <a:r>
              <a:rPr lang="zh-CN" altLang="en-US" sz="2410" kern="0" dirty="0" smtClean="0">
                <a:solidFill>
                  <a:srgbClr val="000000"/>
                </a:solidFill>
                <a:latin typeface="Times New Roman" panose="02020603050405020304" pitchFamily="65" charset="-122"/>
                <a:ea typeface="华文细黑" panose="02010600040101010101" pitchFamily="65" charset="-122"/>
              </a:rPr>
              <a:t>段的平均速度更能反映物体经过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点时的瞬时速度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D.物体在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ABCDE</a:t>
            </a:r>
            <a:r>
              <a:rPr lang="zh-CN" altLang="en-US" sz="2410" kern="0" dirty="0" smtClean="0">
                <a:solidFill>
                  <a:srgbClr val="000000"/>
                </a:solidFill>
                <a:latin typeface="Times New Roman" panose="02020603050405020304" pitchFamily="65" charset="-122"/>
                <a:ea typeface="华文细黑" panose="02010600040101010101" pitchFamily="65" charset="-122"/>
              </a:rPr>
              <a:t>段的平均速率为0.75 m/</a:t>
            </a:r>
            <a:r>
              <a:rPr lang="zh-CN" altLang="en-US" sz="2410" kern="0" dirty="0" smtClean="0">
                <a:solidFill>
                  <a:srgbClr val="000000"/>
                </a:solidFill>
                <a:latin typeface="Times New Roman" panose="02020603050405020304" pitchFamily="65" charset="-122"/>
                <a:ea typeface="华文细黑" panose="02010600040101010101" pitchFamily="65" charset="-122"/>
              </a:rPr>
              <a:t>s </a:t>
            </a:r>
            <a:endParaRPr lang="zh-CN" altLang="en-US" dirty="0"/>
          </a:p>
        </p:txBody>
      </p:sp>
      <p:sp>
        <p:nvSpPr>
          <p:cNvPr id="7" name="文本框 8"/>
          <p:cNvSpPr txBox="1"/>
          <p:nvPr/>
        </p:nvSpPr>
        <p:spPr>
          <a:xfrm>
            <a:off x="5512590" y="1420005"/>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40604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a:t>
            </a:r>
            <a:r>
              <a:rPr lang="zh-CN" altLang="en-US" sz="1490" kern="0" spc="-21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20" kern="0" spc="-97"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可得</a:t>
            </a:r>
            <a:r>
              <a:rPr lang="zh-CN" altLang="en-US" sz="1530" kern="0" spc="1467"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m/s,</a:t>
            </a:r>
            <a:r>
              <a:rPr lang="zh-CN" altLang="en-US" sz="1530" kern="0" spc="1542"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285" kern="0" spc="15"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m/s,</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A、B正确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。所选取的过程越贴近</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点,其相</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3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应阶段的平均速度越接近物体经过</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点时的瞬时速度,</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C正确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。物体在</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ABCDE</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段的平均</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速度大小</a:t>
            </a:r>
            <a:r>
              <a:rPr lang="zh-CN" altLang="en-US" sz="1980" kern="0" spc="1021"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=0.75 m/s,</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ABCDE</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段为曲线,路程大于位移大小,故平均速率大于</a:t>
            </a:r>
            <a:r>
              <a:rPr lang="zh-CN" altLang="en-US" sz="1980" kern="0" spc="1021"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,即大于</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0.75 m/s,</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D错误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1692000" y="902053"/>
          <a:ext cx="161925" cy="323850"/>
        </p:xfrm>
        <a:graphic>
          <a:graphicData uri="http://schemas.openxmlformats.org/presentationml/2006/ole">
            <mc:AlternateContent xmlns:mc="http://schemas.openxmlformats.org/markup-compatibility/2006">
              <mc:Choice xmlns:v="urn:schemas-microsoft-com:vml" Requires="v">
                <p:oleObj spid="_x0000_s4097" name="Equation" r:id="rId1" imgW="4267200" imgH="8534400" progId="">
                  <p:embed/>
                </p:oleObj>
              </mc:Choice>
              <mc:Fallback>
                <p:oleObj name="Equation" r:id="rId1" imgW="4267200" imgH="8534400" progId="">
                  <p:embed/>
                  <p:pic>
                    <p:nvPicPr>
                      <p:cNvPr id="0" name="图片 4096"/>
                      <p:cNvPicPr>
                        <a:picLocks noChangeAspect="1"/>
                      </p:cNvPicPr>
                      <p:nvPr/>
                    </p:nvPicPr>
                    <p:blipFill>
                      <a:blip r:embed="rId2"/>
                      <a:stretch>
                        <a:fillRect/>
                      </a:stretch>
                    </p:blipFill>
                    <p:spPr>
                      <a:xfrm>
                        <a:off x="1692000" y="902053"/>
                        <a:ext cx="161925" cy="32385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026498" y="768219"/>
          <a:ext cx="371474" cy="657224"/>
        </p:xfrm>
        <a:graphic>
          <a:graphicData uri="http://schemas.openxmlformats.org/presentationml/2006/ole">
            <mc:AlternateContent xmlns:mc="http://schemas.openxmlformats.org/markup-compatibility/2006">
              <mc:Choice xmlns:v="urn:schemas-microsoft-com:vml" Requires="v">
                <p:oleObj spid="_x0000_s4099" name="Equation" r:id="rId3" imgW="9753600" imgH="17373600" progId="">
                  <p:embed/>
                </p:oleObj>
              </mc:Choice>
              <mc:Fallback>
                <p:oleObj name="Equation" r:id="rId3" imgW="9753600" imgH="17373600" progId="">
                  <p:embed/>
                  <p:pic>
                    <p:nvPicPr>
                      <p:cNvPr id="0" name="图片 4098"/>
                      <p:cNvPicPr>
                        <a:picLocks noChangeAspect="1"/>
                      </p:cNvPicPr>
                      <p:nvPr/>
                    </p:nvPicPr>
                    <p:blipFill>
                      <a:blip r:embed="rId4"/>
                      <a:stretch>
                        <a:fillRect/>
                      </a:stretch>
                    </p:blipFill>
                    <p:spPr>
                      <a:xfrm>
                        <a:off x="2026498" y="768219"/>
                        <a:ext cx="37147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009973" y="901494"/>
          <a:ext cx="380999" cy="333374"/>
        </p:xfrm>
        <a:graphic>
          <a:graphicData uri="http://schemas.openxmlformats.org/presentationml/2006/ole">
            <mc:AlternateContent xmlns:mc="http://schemas.openxmlformats.org/markup-compatibility/2006">
              <mc:Choice xmlns:v="urn:schemas-microsoft-com:vml" Requires="v">
                <p:oleObj spid="_x0000_s4100" name="Equation" r:id="rId5" imgW="10058400" imgH="8839200" progId="">
                  <p:embed/>
                </p:oleObj>
              </mc:Choice>
              <mc:Fallback>
                <p:oleObj name="Equation" r:id="rId5" imgW="10058400" imgH="8839200" progId="">
                  <p:embed/>
                  <p:pic>
                    <p:nvPicPr>
                      <p:cNvPr id="0" name="图片 4099"/>
                      <p:cNvPicPr>
                        <a:picLocks noChangeAspect="1"/>
                      </p:cNvPicPr>
                      <p:nvPr/>
                    </p:nvPicPr>
                    <p:blipFill>
                      <a:blip r:embed="rId6"/>
                      <a:stretch>
                        <a:fillRect/>
                      </a:stretch>
                    </p:blipFill>
                    <p:spPr>
                      <a:xfrm>
                        <a:off x="3009973" y="901494"/>
                        <a:ext cx="380999" cy="3333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311662" y="901494"/>
          <a:ext cx="390525" cy="333375"/>
        </p:xfrm>
        <a:graphic>
          <a:graphicData uri="http://schemas.openxmlformats.org/presentationml/2006/ole">
            <mc:AlternateContent xmlns:mc="http://schemas.openxmlformats.org/markup-compatibility/2006">
              <mc:Choice xmlns:v="urn:schemas-microsoft-com:vml" Requires="v">
                <p:oleObj spid="_x0000_s4101" name="Equation" r:id="rId7" imgW="10363200" imgH="8839200" progId="">
                  <p:embed/>
                </p:oleObj>
              </mc:Choice>
              <mc:Fallback>
                <p:oleObj name="Equation" r:id="rId7" imgW="10363200" imgH="8839200" progId="">
                  <p:embed/>
                  <p:pic>
                    <p:nvPicPr>
                      <p:cNvPr id="0" name="图片 4100"/>
                      <p:cNvPicPr>
                        <a:picLocks noChangeAspect="1"/>
                      </p:cNvPicPr>
                      <p:nvPr/>
                    </p:nvPicPr>
                    <p:blipFill>
                      <a:blip r:embed="rId8"/>
                      <a:stretch>
                        <a:fillRect/>
                      </a:stretch>
                    </p:blipFill>
                    <p:spPr>
                      <a:xfrm>
                        <a:off x="4311662" y="901494"/>
                        <a:ext cx="390525" cy="333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874760" y="712297"/>
          <a:ext cx="419100" cy="714375"/>
        </p:xfrm>
        <a:graphic>
          <a:graphicData uri="http://schemas.openxmlformats.org/presentationml/2006/ole">
            <mc:AlternateContent xmlns:mc="http://schemas.openxmlformats.org/markup-compatibility/2006">
              <mc:Choice xmlns:v="urn:schemas-microsoft-com:vml" Requires="v">
                <p:oleObj spid="_x0000_s4102" name="Equation" r:id="rId9" imgW="10972800" imgH="18897600" progId="">
                  <p:embed/>
                </p:oleObj>
              </mc:Choice>
              <mc:Fallback>
                <p:oleObj name="Equation" r:id="rId9" imgW="10972800" imgH="18897600" progId="">
                  <p:embed/>
                  <p:pic>
                    <p:nvPicPr>
                      <p:cNvPr id="0" name="图片 4101"/>
                      <p:cNvPicPr>
                        <a:picLocks noChangeAspect="1"/>
                      </p:cNvPicPr>
                      <p:nvPr/>
                    </p:nvPicPr>
                    <p:blipFill>
                      <a:blip r:embed="rId10"/>
                      <a:stretch>
                        <a:fillRect/>
                      </a:stretch>
                    </p:blipFill>
                    <p:spPr>
                      <a:xfrm>
                        <a:off x="4874760" y="712297"/>
                        <a:ext cx="419100" cy="7143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692000" y="2114224"/>
          <a:ext cx="381000" cy="333374"/>
        </p:xfrm>
        <a:graphic>
          <a:graphicData uri="http://schemas.openxmlformats.org/presentationml/2006/ole">
            <mc:AlternateContent xmlns:mc="http://schemas.openxmlformats.org/markup-compatibility/2006">
              <mc:Choice xmlns:v="urn:schemas-microsoft-com:vml" Requires="v">
                <p:oleObj spid="_x0000_s4103" name="Equation" r:id="rId11" imgW="10058400" imgH="8839200" progId="">
                  <p:embed/>
                </p:oleObj>
              </mc:Choice>
              <mc:Fallback>
                <p:oleObj name="Equation" r:id="rId11" imgW="10058400" imgH="8839200" progId="">
                  <p:embed/>
                  <p:pic>
                    <p:nvPicPr>
                      <p:cNvPr id="0" name="图片 4102"/>
                      <p:cNvPicPr>
                        <a:picLocks noChangeAspect="1"/>
                      </p:cNvPicPr>
                      <p:nvPr/>
                    </p:nvPicPr>
                    <p:blipFill>
                      <a:blip r:embed="rId12"/>
                      <a:stretch>
                        <a:fillRect/>
                      </a:stretch>
                    </p:blipFill>
                    <p:spPr>
                      <a:xfrm>
                        <a:off x="1692000" y="2114224"/>
                        <a:ext cx="381000" cy="33337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0333344" y="2114224"/>
          <a:ext cx="380999" cy="333374"/>
        </p:xfrm>
        <a:graphic>
          <a:graphicData uri="http://schemas.openxmlformats.org/presentationml/2006/ole">
            <mc:AlternateContent xmlns:mc="http://schemas.openxmlformats.org/markup-compatibility/2006">
              <mc:Choice xmlns:v="urn:schemas-microsoft-com:vml" Requires="v">
                <p:oleObj spid="_x0000_s4104" name="Equation" r:id="rId13" imgW="10058400" imgH="8839200" progId="">
                  <p:embed/>
                </p:oleObj>
              </mc:Choice>
              <mc:Fallback>
                <p:oleObj name="Equation" r:id="rId13" imgW="10058400" imgH="8839200" progId="">
                  <p:embed/>
                  <p:pic>
                    <p:nvPicPr>
                      <p:cNvPr id="0" name="图片 4103"/>
                      <p:cNvPicPr>
                        <a:picLocks noChangeAspect="1"/>
                      </p:cNvPicPr>
                      <p:nvPr/>
                    </p:nvPicPr>
                    <p:blipFill>
                      <a:blip r:embed="rId14"/>
                      <a:stretch>
                        <a:fillRect/>
                      </a:stretch>
                    </p:blipFill>
                    <p:spPr>
                      <a:xfrm>
                        <a:off x="10333344" y="2114224"/>
                        <a:ext cx="380999" cy="333374"/>
                      </a:xfrm>
                      <a:prstGeom prst="rect">
                        <a:avLst/>
                      </a:prstGeom>
                      <a:noFill/>
                      <a:ln w="9525">
                        <a:noFill/>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考点3　加速度</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1.速度、速度变化量、加速度的比较</a:t>
            </a:r>
            <a:endParaRPr lang="zh-CN" altLang="en-US" b="1" dirty="0"/>
          </a:p>
        </p:txBody>
      </p:sp>
      <p:graphicFrame>
        <p:nvGraphicFramePr>
          <p:cNvPr id="3" name="表格 2"/>
          <p:cNvGraphicFramePr>
            <a:graphicFrameLocks noGrp="1"/>
          </p:cNvGraphicFramePr>
          <p:nvPr/>
        </p:nvGraphicFramePr>
        <p:xfrm>
          <a:off x="468000" y="1848633"/>
          <a:ext cx="11268000" cy="4364926"/>
        </p:xfrm>
        <a:graphic>
          <a:graphicData uri="http://schemas.openxmlformats.org/drawingml/2006/table">
            <a:tbl>
              <a:tblPr/>
              <a:tblGrid>
                <a:gridCol w="1115500"/>
                <a:gridCol w="3429024"/>
                <a:gridCol w="2928958"/>
                <a:gridCol w="3794518"/>
              </a:tblGrid>
              <a:tr h="21272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tx2"/>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tx2"/>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速度变化量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tx2"/>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加速度(</a:t>
                      </a:r>
                      <a:r>
                        <a:rPr lang="zh-CN" altLang="en-US" sz="2010" kern="0" dirty="0" smtClean="0">
                          <a:solidFill>
                            <a:srgbClr val="000000"/>
                          </a:solidFill>
                          <a:latin typeface="Times New Roman" panose="02020603050405020304" pitchFamily="65" charset="-122"/>
                          <a:ea typeface="华文细黑" panose="02010600040101010101" pitchFamily="65" charset="-122"/>
                        </a:rPr>
                        <a:t>速度变化率)</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tx2"/>
                    </a:solidFill>
                  </a:tcPr>
                </a:tc>
              </a:tr>
              <a:tr h="21272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物理</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意义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描述物体运动的快慢和</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描述物体速度的变化</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u="sng" kern="0" dirty="0" smtClean="0">
                          <a:solidFill>
                            <a:srgbClr val="000000"/>
                          </a:solidFill>
                          <a:latin typeface="Times New Roman" panose="02020603050405020304" pitchFamily="65" charset="-122"/>
                          <a:ea typeface="华文细黑" panose="02010600040101010101" pitchFamily="65" charset="-122"/>
                        </a:rPr>
                        <a:t>描述物体速度变化的快</a:t>
                      </a:r>
                      <a:br>
                        <a:rPr lang="zh-CN" altLang="en-US" sz="2010" u="sng" kern="0" dirty="0" smtClean="0">
                          <a:solidFill>
                            <a:srgbClr val="000000"/>
                          </a:solidFill>
                          <a:latin typeface="Times New Roman" panose="02020603050405020304" pitchFamily="65" charset="-122"/>
                          <a:ea typeface="华文细黑" panose="02010600040101010101" pitchFamily="65" charset="-122"/>
                        </a:rPr>
                      </a:br>
                      <a:r>
                        <a:rPr lang="zh-CN" altLang="en-US" sz="2010" u="sng" kern="0" dirty="0" smtClean="0">
                          <a:solidFill>
                            <a:srgbClr val="000000"/>
                          </a:solidFill>
                          <a:latin typeface="Times New Roman" panose="02020603050405020304" pitchFamily="65" charset="-122"/>
                          <a:ea typeface="华文细黑" panose="02010600040101010101" pitchFamily="65" charset="-122"/>
                        </a:rPr>
                        <a:t>慢和方向</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779208">
                <a:tc>
                  <a:txBody>
                    <a:bodyPr/>
                    <a:lstStyle/>
                    <a:p>
                      <a:pPr marL="0" marR="0" lvl="0" indent="0" algn="l" defTabSz="912495" rtl="0" eaLnBrk="0" fontAlgn="auto" latinLnBrk="1" hangingPunct="0">
                        <a:lnSpc>
                          <a:spcPct val="150000"/>
                        </a:lnSpc>
                        <a:spcBef>
                          <a:spcPts val="0"/>
                        </a:spcBef>
                        <a:spcAft>
                          <a:spcPts val="0"/>
                        </a:spcAft>
                        <a:buClrTx/>
                        <a:buSzTx/>
                        <a:buFontTx/>
                        <a:buNone/>
                        <a:defRPr/>
                      </a:pPr>
                      <a:r>
                        <a:rPr kumimoji="0" lang="zh-CN" altLang="en-US" sz="2010" b="0" i="0" u="none" strike="noStrike" kern="0" cap="none" spc="0" normalizeH="0" baseline="0" noProof="0" dirty="0" smtClean="0">
                          <a:ln>
                            <a:noFill/>
                          </a:ln>
                          <a:solidFill>
                            <a:srgbClr val="000000"/>
                          </a:solidFill>
                          <a:effectLst/>
                          <a:uLnTx/>
                          <a:uFillTx/>
                          <a:latin typeface="Times New Roman" panose="02020603050405020304" pitchFamily="65" charset="-122"/>
                          <a:ea typeface="华文细黑" panose="02010600040101010101" pitchFamily="65" charset="-122"/>
                          <a:cs typeface="+mn-cs"/>
                        </a:rPr>
                        <a:t>定义式</a:t>
                      </a:r>
                      <a:endParaRPr lang="zh-CN" altLang="en-US" sz="2710" kern="0" spc="-53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107" dirty="0" smtClean="0">
                          <a:solidFill>
                            <a:srgbClr val="000000"/>
                          </a:solidFill>
                          <a:latin typeface="Times New Roman" panose="02020603050405020304" pitchFamily="65" charset="-122"/>
                          <a:ea typeface="华文细黑" panose="02010600040101010101" pitchFamily="65" charset="-122"/>
                        </a:rPr>
                        <a:t> </a:t>
                      </a:r>
                      <a:endParaRPr lang="zh-CN" altLang="en-US" sz="2590" kern="0" spc="107"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2010" i="1" kern="0" dirty="0" smtClean="0">
                          <a:solidFill>
                            <a:srgbClr val="000000"/>
                          </a:solidFill>
                          <a:latin typeface="Times New Roman" panose="02020603050405020304" pitchFamily="65" charset="-122"/>
                          <a:ea typeface="华文细黑" panose="02010600040101010101" pitchFamily="65" charset="-122"/>
                        </a:rPr>
                        <a:t>v-v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矢量差)</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10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590" kern="0" spc="2207"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304828">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与</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x同向,即物体运动</a:t>
                      </a:r>
                      <a:r>
                        <a:rPr lang="zh-CN" altLang="en-US" sz="2010" kern="0" dirty="0" smtClean="0">
                          <a:solidFill>
                            <a:srgbClr val="000000"/>
                          </a:solidFill>
                          <a:latin typeface="Times New Roman" panose="02020603050405020304" pitchFamily="65" charset="-122"/>
                          <a:ea typeface="华文细黑" panose="02010600040101010101" pitchFamily="65" charset="-122"/>
                        </a:rPr>
                        <a:t>的方向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与v的方向共同</a:t>
                      </a:r>
                      <a:r>
                        <a:rPr lang="zh-CN" altLang="en-US" sz="2010" kern="0" dirty="0" smtClean="0">
                          <a:solidFill>
                            <a:srgbClr val="000000"/>
                          </a:solidFill>
                          <a:latin typeface="Times New Roman" panose="02020603050405020304" pitchFamily="65" charset="-122"/>
                          <a:ea typeface="华文细黑" panose="02010600040101010101" pitchFamily="65" charset="-122"/>
                        </a:rPr>
                        <a:t>确定</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u="sng" kern="0" dirty="0" smtClean="0">
                          <a:solidFill>
                            <a:srgbClr val="000000"/>
                          </a:solidFill>
                          <a:latin typeface="Times New Roman" panose="02020603050405020304" pitchFamily="65" charset="-122"/>
                          <a:ea typeface="华文细黑" panose="02010600040101010101" pitchFamily="65" charset="-122"/>
                        </a:rPr>
                        <a:t>与a的方向一致</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合</a:t>
                      </a:r>
                      <a:r>
                        <a:rPr lang="zh-CN" altLang="en-US" sz="2010" kern="0" dirty="0" smtClean="0">
                          <a:solidFill>
                            <a:srgbClr val="000000"/>
                          </a:solidFill>
                          <a:latin typeface="Times New Roman" panose="02020603050405020304" pitchFamily="65" charset="-122"/>
                          <a:ea typeface="华文细黑" panose="02010600040101010101" pitchFamily="65" charset="-122"/>
                        </a:rPr>
                        <a:t>的方向决定,与</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2010" kern="0" dirty="0" smtClean="0">
                          <a:solidFill>
                            <a:srgbClr val="000000"/>
                          </a:solidFill>
                          <a:latin typeface="Times New Roman" panose="02020603050405020304" pitchFamily="65" charset="-122"/>
                          <a:ea typeface="华文细黑" panose="02010600040101010101" pitchFamily="65" charset="-122"/>
                        </a:rPr>
                        <a:t>同向</a:t>
                      </a:r>
                      <a:r>
                        <a:rPr lang="zh-CN" altLang="en-US" sz="2010" kern="0" dirty="0" smtClean="0">
                          <a:solidFill>
                            <a:srgbClr val="000000"/>
                          </a:solidFill>
                          <a:latin typeface="Times New Roman" panose="02020603050405020304" pitchFamily="65" charset="-122"/>
                          <a:ea typeface="华文细黑" panose="02010600040101010101" pitchFamily="65" charset="-122"/>
                        </a:rPr>
                        <a:t>,但</a:t>
                      </a:r>
                      <a:r>
                        <a:rPr lang="zh-CN" altLang="en-US" sz="2010" kern="0" dirty="0" smtClean="0">
                          <a:solidFill>
                            <a:srgbClr val="000000"/>
                          </a:solidFill>
                          <a:latin typeface="Times New Roman" panose="02020603050405020304" pitchFamily="65" charset="-122"/>
                          <a:ea typeface="华文细黑" panose="02010600040101010101" pitchFamily="65" charset="-122"/>
                        </a:rPr>
                        <a:t>与</a:t>
                      </a:r>
                      <a:endParaRPr lang="en-US" altLang="zh-CN"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、v的方向</a:t>
                      </a:r>
                      <a:r>
                        <a:rPr lang="zh-CN" altLang="en-US" sz="2010" kern="0" dirty="0" smtClean="0">
                          <a:solidFill>
                            <a:srgbClr val="000000"/>
                          </a:solidFill>
                          <a:latin typeface="Times New Roman" panose="02020603050405020304" pitchFamily="65" charset="-122"/>
                          <a:ea typeface="华文细黑" panose="02010600040101010101" pitchFamily="65" charset="-122"/>
                        </a:rPr>
                        <a:t>无必然</a:t>
                      </a:r>
                      <a:r>
                        <a:rPr lang="zh-CN" altLang="en-US" sz="2010" kern="0" dirty="0" smtClean="0">
                          <a:solidFill>
                            <a:srgbClr val="000000"/>
                          </a:solidFill>
                          <a:latin typeface="Times New Roman" panose="02020603050405020304" pitchFamily="65" charset="-122"/>
                          <a:ea typeface="华文细黑" panose="02010600040101010101" pitchFamily="65" charset="-122"/>
                        </a:rPr>
                        <a:t>联系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1272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联系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3">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三者大小无必然联系,v很大时,</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v可以很小,甚至为零,此时a可能很大,也可能</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很小,甚至可能为零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hMerge="1">
                  <a:tcPr marL="45720" marR="45720"/>
                </a:tc>
              </a:tr>
            </a:tbl>
          </a:graphicData>
        </a:graphic>
      </p:graphicFrame>
      <p:graphicFrame>
        <p:nvGraphicFramePr>
          <p:cNvPr id="4" name="对象 3"/>
          <p:cNvGraphicFramePr>
            <a:graphicFrameLocks noChangeAspect="1"/>
          </p:cNvGraphicFramePr>
          <p:nvPr/>
        </p:nvGraphicFramePr>
        <p:xfrm>
          <a:off x="1907540" y="3491865"/>
          <a:ext cx="392430" cy="631825"/>
        </p:xfrm>
        <a:graphic>
          <a:graphicData uri="http://schemas.openxmlformats.org/presentationml/2006/ole">
            <mc:AlternateContent xmlns:mc="http://schemas.openxmlformats.org/markup-compatibility/2006">
              <mc:Choice xmlns:v="urn:schemas-microsoft-com:vml" Requires="v">
                <p:oleObj spid="_x0000_s5121" name="Equation" r:id="rId1" imgW="381000" imgH="609600" progId="Equation.DSMT4">
                  <p:embed/>
                </p:oleObj>
              </mc:Choice>
              <mc:Fallback>
                <p:oleObj name="Equation" r:id="rId1" imgW="381000" imgH="609600" progId="Equation.DSMT4">
                  <p:embed/>
                  <p:pic>
                    <p:nvPicPr>
                      <p:cNvPr id="0" name="图片 5120"/>
                      <p:cNvPicPr>
                        <a:picLocks noChangeAspect="1"/>
                      </p:cNvPicPr>
                      <p:nvPr/>
                    </p:nvPicPr>
                    <p:blipFill>
                      <a:blip r:embed="rId2"/>
                      <a:stretch>
                        <a:fillRect/>
                      </a:stretch>
                    </p:blipFill>
                    <p:spPr>
                      <a:xfrm>
                        <a:off x="1907540" y="3491865"/>
                        <a:ext cx="392430" cy="6318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240250" y="3437398"/>
          <a:ext cx="342899" cy="552449"/>
        </p:xfrm>
        <a:graphic>
          <a:graphicData uri="http://schemas.openxmlformats.org/presentationml/2006/ole">
            <mc:AlternateContent xmlns:mc="http://schemas.openxmlformats.org/markup-compatibility/2006">
              <mc:Choice xmlns:v="urn:schemas-microsoft-com:vml" Requires="v">
                <p:oleObj spid="_x0000_s5122" name="Equation" r:id="rId3" imgW="9144000" imgH="14630400" progId="">
                  <p:embed/>
                </p:oleObj>
              </mc:Choice>
              <mc:Fallback>
                <p:oleObj name="Equation" r:id="rId3" imgW="9144000" imgH="14630400" progId="">
                  <p:embed/>
                  <p:pic>
                    <p:nvPicPr>
                      <p:cNvPr id="0" name="图片 5121"/>
                      <p:cNvPicPr>
                        <a:picLocks noChangeAspect="1"/>
                      </p:cNvPicPr>
                      <p:nvPr/>
                    </p:nvPicPr>
                    <p:blipFill>
                      <a:blip r:embed="rId4"/>
                      <a:stretch>
                        <a:fillRect/>
                      </a:stretch>
                    </p:blipFill>
                    <p:spPr>
                      <a:xfrm>
                        <a:off x="8240250" y="3437398"/>
                        <a:ext cx="342899" cy="55244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727300" y="3437398"/>
          <a:ext cx="609600" cy="552449"/>
        </p:xfrm>
        <a:graphic>
          <a:graphicData uri="http://schemas.openxmlformats.org/presentationml/2006/ole">
            <mc:AlternateContent xmlns:mc="http://schemas.openxmlformats.org/markup-compatibility/2006">
              <mc:Choice xmlns:v="urn:schemas-microsoft-com:vml" Requires="v">
                <p:oleObj spid="_x0000_s5123" name="Equation" r:id="rId5" imgW="16154400" imgH="14630400" progId="">
                  <p:embed/>
                </p:oleObj>
              </mc:Choice>
              <mc:Fallback>
                <p:oleObj name="Equation" r:id="rId5" imgW="16154400" imgH="14630400" progId="">
                  <p:embed/>
                  <p:pic>
                    <p:nvPicPr>
                      <p:cNvPr id="0" name="图片 5122"/>
                      <p:cNvPicPr>
                        <a:picLocks noChangeAspect="1"/>
                      </p:cNvPicPr>
                      <p:nvPr/>
                    </p:nvPicPr>
                    <p:blipFill>
                      <a:blip r:embed="rId6"/>
                      <a:stretch>
                        <a:fillRect/>
                      </a:stretch>
                    </p:blipFill>
                    <p:spPr>
                      <a:xfrm>
                        <a:off x="8727300" y="3437398"/>
                        <a:ext cx="609600" cy="552449"/>
                      </a:xfrm>
                      <a:prstGeom prst="rect">
                        <a:avLst/>
                      </a:prstGeom>
                      <a:noFill/>
                      <a:ln w="9525">
                        <a:noFill/>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4107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2.加速度对速度变化的影响</a:t>
            </a:r>
            <a:endParaRPr lang="zh-CN" altLang="en-US" b="1" dirty="0"/>
          </a:p>
          <a:p>
            <a:pPr marL="0" indent="0" eaLnBrk="0" latinLnBrk="1" hangingPunct="0">
              <a:lnSpc>
                <a:spcPct val="150000"/>
              </a:lnSpc>
              <a:spcBef>
                <a:spcPts val="145"/>
              </a:spcBef>
              <a:buNone/>
            </a:pPr>
            <a:r>
              <a:rPr lang="zh-CN" altLang="en-US" sz="13735" kern="0" spc="36891"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22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点拨</a:t>
            </a:r>
            <a:r>
              <a:rPr lang="zh-CN" altLang="en-US" sz="2500" b="1" dirty="0" smtClean="0">
                <a:solidFill>
                  <a:srgbClr val="DE0000"/>
                </a:solidFill>
                <a:latin typeface="微软雅黑" panose="020B0503020204020204" pitchFamily="34" charset="-122"/>
                <a:ea typeface="微软雅黑" panose="020B0503020204020204" pitchFamily="34" charset="-122"/>
              </a:rPr>
              <a:t>提醒</a:t>
            </a:r>
            <a:r>
              <a:rPr lang="en-US" altLang="zh-CN" sz="2500" b="1" dirty="0" smtClean="0">
                <a:solidFill>
                  <a:srgbClr val="DE0000"/>
                </a:solidFill>
                <a:latin typeface="微软雅黑" panose="020B0503020204020204" pitchFamily="34" charset="-122"/>
                <a:ea typeface="微软雅黑" panose="020B0503020204020204" pitchFamily="34" charset="-122"/>
              </a:rPr>
              <a:t>	</a:t>
            </a:r>
            <a:r>
              <a:rPr lang="zh-CN" altLang="en-US" sz="2410" kern="0" dirty="0" smtClean="0">
                <a:solidFill>
                  <a:srgbClr val="000000"/>
                </a:solidFill>
                <a:latin typeface="楷体" panose="02010609060101010101" pitchFamily="49" charset="-122"/>
                <a:ea typeface="楷体" panose="02010609060101010101" pitchFamily="49" charset="-122"/>
              </a:rPr>
              <a:t>物体</a:t>
            </a:r>
            <a:r>
              <a:rPr lang="zh-CN" altLang="en-US" sz="2410" kern="0" dirty="0" smtClean="0">
                <a:solidFill>
                  <a:srgbClr val="000000"/>
                </a:solidFill>
                <a:latin typeface="楷体" panose="02010609060101010101" pitchFamily="49" charset="-122"/>
                <a:ea typeface="楷体" panose="02010609060101010101" pitchFamily="49" charset="-122"/>
              </a:rPr>
              <a:t>做加速运动还是减速运动由加速度方向与速度方向的关系决定</a:t>
            </a:r>
            <a:r>
              <a:rPr lang="zh-CN" altLang="en-US" sz="2410" kern="0" dirty="0" smtClean="0">
                <a:solidFill>
                  <a:srgbClr val="000000"/>
                </a:solidFill>
                <a:latin typeface="楷体" panose="02010609060101010101" pitchFamily="49" charset="-122"/>
                <a:ea typeface="楷体" panose="02010609060101010101" pitchFamily="49" charset="-122"/>
              </a:rPr>
              <a:t>,</a:t>
            </a:r>
            <a:br>
              <a:rPr lang="en-US" altLang="zh-CN" sz="2410" kern="0" dirty="0" smtClean="0">
                <a:solidFill>
                  <a:srgbClr val="000000"/>
                </a:solidFill>
                <a:latin typeface="楷体" panose="02010609060101010101" pitchFamily="49" charset="-122"/>
                <a:ea typeface="楷体" panose="02010609060101010101" pitchFamily="49" charset="-122"/>
              </a:rPr>
            </a:br>
            <a:r>
              <a:rPr lang="zh-CN" altLang="en-US" sz="2410" kern="0" dirty="0" smtClean="0">
                <a:solidFill>
                  <a:srgbClr val="000000"/>
                </a:solidFill>
                <a:latin typeface="楷体" panose="02010609060101010101" pitchFamily="49" charset="-122"/>
                <a:ea typeface="楷体" panose="02010609060101010101" pitchFamily="49" charset="-122"/>
              </a:rPr>
              <a:t>与加速度</a:t>
            </a:r>
            <a:r>
              <a:rPr lang="zh-CN" altLang="en-US" sz="2410" kern="0" dirty="0" smtClean="0">
                <a:solidFill>
                  <a:srgbClr val="000000"/>
                </a:solidFill>
                <a:latin typeface="楷体" panose="02010609060101010101" pitchFamily="49" charset="-122"/>
                <a:ea typeface="楷体" panose="02010609060101010101" pitchFamily="49" charset="-122"/>
              </a:rPr>
              <a:t>大小的变化无关。</a:t>
            </a:r>
            <a:endParaRPr lang="zh-CN" altLang="en-US" dirty="0">
              <a:latin typeface="楷体" panose="02010609060101010101" pitchFamily="49" charset="-122"/>
              <a:ea typeface="楷体" panose="02010609060101010101" pitchFamily="49" charset="-122"/>
            </a:endParaRPr>
          </a:p>
        </p:txBody>
      </p:sp>
      <p:pic>
        <p:nvPicPr>
          <p:cNvPr id="3" name="图片 3" descr="textimage3.jpeg"/>
          <p:cNvPicPr>
            <a:picLocks noChangeAspect="1"/>
          </p:cNvPicPr>
          <p:nvPr/>
        </p:nvPicPr>
        <p:blipFill>
          <a:blip r:embed="rId1"/>
          <a:stretch>
            <a:fillRect/>
          </a:stretch>
        </p:blipFill>
        <p:spPr>
          <a:xfrm>
            <a:off x="3012260" y="1348567"/>
            <a:ext cx="5658766" cy="331142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40894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典例2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(多选)</a:t>
            </a:r>
            <a:r>
              <a:rPr lang="zh-CN" altLang="en-US" sz="2410" kern="0" dirty="0" smtClean="0">
                <a:solidFill>
                  <a:srgbClr val="000000"/>
                </a:solidFill>
                <a:latin typeface="Times New Roman" panose="02020603050405020304" pitchFamily="65" charset="-122"/>
                <a:ea typeface="华文细黑" panose="02010600040101010101" pitchFamily="65" charset="-122"/>
              </a:rPr>
              <a:t>一个物体做变速直线运动,物体的加速度(方向不变)大小从某一值逐渐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减小到零,则在此过程中,关于该物体运动情况的说法可能正确的是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A.物体速度不断增大,加速度减小到零时,物体速度最大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B.物体速度不断减小,加速度减小到零时,物体速度为零</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C.物体速度减小到零后,反向加速再匀速</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D.物体速度不断增大,然后逐渐</a:t>
            </a:r>
            <a:r>
              <a:rPr lang="zh-CN" altLang="en-US" sz="2410" kern="0" dirty="0" smtClean="0">
                <a:solidFill>
                  <a:srgbClr val="000000"/>
                </a:solidFill>
                <a:latin typeface="Times New Roman" panose="02020603050405020304" pitchFamily="65" charset="-122"/>
                <a:ea typeface="华文细黑" panose="02010600040101010101" pitchFamily="65" charset="-122"/>
              </a:rPr>
              <a:t>减小</a:t>
            </a:r>
            <a:endParaRPr lang="zh-CN" altLang="en-US" dirty="0"/>
          </a:p>
        </p:txBody>
      </p:sp>
      <p:sp>
        <p:nvSpPr>
          <p:cNvPr id="3" name="文本框 8"/>
          <p:cNvSpPr txBox="1"/>
          <p:nvPr/>
        </p:nvSpPr>
        <p:spPr>
          <a:xfrm>
            <a:off x="9655994" y="1277129"/>
            <a:ext cx="1002432"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ABC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2384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解法一　运动过程分析</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(关键:物体做变速直线运动,速度方向与加速度方向可能相同,也可能相反)当速度方向</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与加速度方向相同时,物体做加速直线运动,加速度逐渐减小,速度不断增大,当加速度</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减小到零时,速度达到最大,而后做匀速直线运动,</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A正确,D错误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。当速度方向与加速度</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方向相反时,物体做减速运动,加速度逐渐减小,速度不断减小,当加速度减小到零时,物</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体速度可能恰好为零,</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B正确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。当速度方向与加速度方向相反时,物体速度不断减小,当</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速度减为零,而加速度不为零时,物体反向,做加速直线运动,直到加速度等于零后,物体</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再做匀速运动,</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C正确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467424"/>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解法二　图像分析</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假设加速度方向为正,</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图像中图线的斜率表示加速度,物体</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图像如图所示,</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A、B、</a:t>
            </a:r>
            <a:endParaRPr lang="zh-CN" altLang="en-US" sz="280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C</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正确,D错误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7625" kern="0" spc="9097"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3" descr="textimage4.jpeg"/>
          <p:cNvPicPr>
            <a:picLocks noChangeAspect="1"/>
          </p:cNvPicPr>
          <p:nvPr/>
        </p:nvPicPr>
        <p:blipFill>
          <a:blip r:embed="rId1"/>
          <a:stretch>
            <a:fillRect/>
          </a:stretch>
        </p:blipFill>
        <p:spPr>
          <a:xfrm>
            <a:off x="5512590" y="1920071"/>
            <a:ext cx="2124075" cy="1981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2</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136426"/>
            <a:ext cx="6172034"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匀变速直线运动规律及其应用</a:t>
            </a:r>
            <a:endParaRPr lang="zh-CN" altLang="en-US" sz="5000" b="1" dirty="0" smtClean="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2724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匀变速直线运动的基本规律及其应用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1.匀变速直线运动的特点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(1)加速度不变且不为0。</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(2)速度随时间均匀变化,相同时间内速度变化量相同,速度变化量方向与加速度</a:t>
            </a:r>
            <a:r>
              <a:rPr lang="zh-CN" altLang="en-US" sz="2410" kern="0" dirty="0" smtClean="0">
                <a:solidFill>
                  <a:srgbClr val="000000"/>
                </a:solidFill>
                <a:latin typeface="Times New Roman" panose="02020603050405020304" pitchFamily="65" charset="-122"/>
                <a:ea typeface="华文细黑" panose="02010600040101010101" pitchFamily="65" charset="-122"/>
              </a:rPr>
              <a:t>方向</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相同</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2.匀变速直线运动的基本规律</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(1)速度与时间关系:</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at</a:t>
            </a:r>
            <a:r>
              <a:rPr lang="zh-CN" altLang="en-US" sz="2410" kern="0" dirty="0" smtClean="0">
                <a:solidFill>
                  <a:srgbClr val="000000"/>
                </a:solidFill>
                <a:latin typeface="Times New Roman" panose="02020603050405020304" pitchFamily="65" charset="-122"/>
                <a:ea typeface="华文细黑" panose="02010600040101010101" pitchFamily="65" charset="-122"/>
              </a:rPr>
              <a:t>(不涉及位移)。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(2)位移与时间关系:</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at</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(不涉及末速度)。</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(3)速度与位移关系:</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140" kern="0" spc="40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ax</a:t>
            </a:r>
            <a:r>
              <a:rPr lang="zh-CN" altLang="en-US" sz="2410" kern="0" dirty="0" smtClean="0">
                <a:solidFill>
                  <a:srgbClr val="000000"/>
                </a:solidFill>
                <a:latin typeface="Times New Roman" panose="02020603050405020304" pitchFamily="65" charset="-122"/>
                <a:ea typeface="华文细黑" panose="02010600040101010101" pitchFamily="65" charset="-122"/>
              </a:rPr>
              <a:t>(不涉及时间)。</a:t>
            </a:r>
            <a:endParaRPr lang="zh-CN" altLang="en-US" dirty="0"/>
          </a:p>
        </p:txBody>
      </p:sp>
      <p:graphicFrame>
        <p:nvGraphicFramePr>
          <p:cNvPr id="4" name="对象 3"/>
          <p:cNvGraphicFramePr>
            <a:graphicFrameLocks noChangeAspect="1"/>
          </p:cNvGraphicFramePr>
          <p:nvPr/>
        </p:nvGraphicFramePr>
        <p:xfrm>
          <a:off x="3827760" y="4742103"/>
          <a:ext cx="219075" cy="657225"/>
        </p:xfrm>
        <a:graphic>
          <a:graphicData uri="http://schemas.openxmlformats.org/presentationml/2006/ole">
            <mc:AlternateContent xmlns:mc="http://schemas.openxmlformats.org/markup-compatibility/2006">
              <mc:Choice xmlns:v="urn:schemas-microsoft-com:vml" Requires="v">
                <p:oleObj spid="_x0000_s6145" name="Equation" r:id="rId1" imgW="5791200" imgH="17373600" progId="">
                  <p:embed/>
                </p:oleObj>
              </mc:Choice>
              <mc:Fallback>
                <p:oleObj name="Equation" r:id="rId1" imgW="5791200" imgH="17373600" progId="">
                  <p:embed/>
                  <p:pic>
                    <p:nvPicPr>
                      <p:cNvPr id="0" name="图片 6144"/>
                      <p:cNvPicPr>
                        <a:picLocks noChangeAspect="1"/>
                      </p:cNvPicPr>
                      <p:nvPr/>
                    </p:nvPicPr>
                    <p:blipFill>
                      <a:blip r:embed="rId2"/>
                      <a:stretch>
                        <a:fillRect/>
                      </a:stretch>
                    </p:blipFill>
                    <p:spPr>
                      <a:xfrm>
                        <a:off x="3827760" y="474210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364857" y="5491530"/>
          <a:ext cx="323850" cy="381000"/>
        </p:xfrm>
        <a:graphic>
          <a:graphicData uri="http://schemas.openxmlformats.org/presentationml/2006/ole">
            <mc:AlternateContent xmlns:mc="http://schemas.openxmlformats.org/markup-compatibility/2006">
              <mc:Choice xmlns:v="urn:schemas-microsoft-com:vml" Requires="v">
                <p:oleObj spid="_x0000_s6147" name="Equation" r:id="rId3" imgW="8534400" imgH="10058400" progId="">
                  <p:embed/>
                </p:oleObj>
              </mc:Choice>
              <mc:Fallback>
                <p:oleObj name="Equation" r:id="rId3" imgW="8534400" imgH="10058400" progId="">
                  <p:embed/>
                  <p:pic>
                    <p:nvPicPr>
                      <p:cNvPr id="0" name="图片 6146"/>
                      <p:cNvPicPr>
                        <a:picLocks noChangeAspect="1"/>
                      </p:cNvPicPr>
                      <p:nvPr/>
                    </p:nvPicPr>
                    <p:blipFill>
                      <a:blip r:embed="rId4"/>
                      <a:stretch>
                        <a:fillRect/>
                      </a:stretch>
                    </p:blipFill>
                    <p:spPr>
                      <a:xfrm>
                        <a:off x="3364857" y="5491530"/>
                        <a:ext cx="323850" cy="381000"/>
                      </a:xfrm>
                      <a:prstGeom prst="rect">
                        <a:avLst/>
                      </a:prstGeom>
                      <a:noFill/>
                      <a:ln w="9525">
                        <a:noFill/>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9083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 (2023届内蒙古赤峰二中月考)</a:t>
            </a:r>
            <a:r>
              <a:rPr lang="zh-CN" altLang="en-US" sz="2410" kern="0" dirty="0" smtClean="0">
                <a:solidFill>
                  <a:srgbClr val="000000"/>
                </a:solidFill>
                <a:latin typeface="Times New Roman" panose="02020603050405020304" pitchFamily="65" charset="-122"/>
                <a:ea typeface="华文细黑" panose="02010600040101010101" pitchFamily="65" charset="-122"/>
              </a:rPr>
              <a:t>2022年7月20日,我国正式开放国内首个无人化</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出行服务商业化试点,首批30辆无人化车辆正式获准开展常态化付费出行服务。无人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驾驶汽车反应时间短,如果从发现紧急情况到车开始减速,酒驾驾驶员需要</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=1.2 s,无人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驾驶汽车需要</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=0.2 s,酒驾驾驶员驾驶汽车以某速度匀速行驶,从发现情况到停下来的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运动距离为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=44 m,无人驾驶汽车在同样的条件下从发现情况到停下来的运动距离为</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=24 m,则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5.jpeg"/>
          <p:cNvPicPr>
            <a:picLocks noChangeAspect="1"/>
          </p:cNvPicPr>
          <p:nvPr/>
        </p:nvPicPr>
        <p:blipFill>
          <a:blip r:embed="rId1"/>
          <a:stretch>
            <a:fillRect/>
          </a:stretch>
        </p:blipFill>
        <p:spPr>
          <a:xfrm>
            <a:off x="7227102" y="3420269"/>
            <a:ext cx="3924300" cy="2295525"/>
          </a:xfrm>
          <a:prstGeom prst="rect">
            <a:avLst/>
          </a:prstGeom>
        </p:spPr>
      </p:pic>
      <p:sp>
        <p:nvSpPr>
          <p:cNvPr id="4" name="TextBox 2"/>
          <p:cNvSpPr txBox="1"/>
          <p:nvPr/>
        </p:nvSpPr>
        <p:spPr>
          <a:xfrm>
            <a:off x="468000" y="3991773"/>
            <a:ext cx="11831400" cy="22629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A.汽车的初速度大小为10 m/s</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B.汽车刹车时的加速度大小为8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C.汽车刹车后3 s内的位移大小为20 m</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D.汽车刹车后1 s末的速度大小为5 m/</a:t>
            </a:r>
            <a:r>
              <a:rPr lang="zh-CN" altLang="en-US" sz="2410" kern="0" dirty="0" smtClean="0">
                <a:solidFill>
                  <a:srgbClr val="000000"/>
                </a:solidFill>
                <a:latin typeface="Times New Roman" panose="02020603050405020304" pitchFamily="65" charset="-122"/>
                <a:ea typeface="华文细黑" panose="02010600040101010101" pitchFamily="65" charset="-122"/>
              </a:rPr>
              <a:t>s</a:t>
            </a:r>
            <a:endParaRPr lang="zh-CN" altLang="en-US" dirty="0"/>
          </a:p>
        </p:txBody>
      </p:sp>
      <p:sp>
        <p:nvSpPr>
          <p:cNvPr id="5" name="文本框 8"/>
          <p:cNvSpPr txBox="1"/>
          <p:nvPr/>
        </p:nvSpPr>
        <p:spPr>
          <a:xfrm>
            <a:off x="2369318" y="349170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3633" y="659379"/>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endParaRPr lang="zh-CN" altLang="en-US" sz="4000" b="1" dirty="0">
              <a:solidFill>
                <a:srgbClr val="DE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819080" y="622336"/>
            <a:ext cx="6585476" cy="4247113"/>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 action="ppaction://hlinksldjump"/>
              </a:rPr>
              <a:t>第</a:t>
            </a:r>
            <a:r>
              <a:rPr lang="en-US" altLang="zh-CN" dirty="0" smtClean="0">
                <a:latin typeface="微软雅黑" panose="020B0503020204020204" pitchFamily="34" charset="-122"/>
                <a:ea typeface="微软雅黑" panose="020B0503020204020204" pitchFamily="34" charset="-122"/>
                <a:hlinkClick r:id="rId1" action="ppaction://hlinksldjump"/>
              </a:rPr>
              <a:t>1</a:t>
            </a:r>
            <a:r>
              <a:rPr lang="zh-CN" altLang="en-US" dirty="0" smtClean="0">
                <a:latin typeface="微软雅黑" panose="020B0503020204020204" pitchFamily="34" charset="-122"/>
                <a:ea typeface="微软雅黑" panose="020B0503020204020204" pitchFamily="34" charset="-122"/>
                <a:hlinkClick r:id="rId1" action="ppaction://hlinksldjump"/>
              </a:rPr>
              <a:t>节  </a:t>
            </a:r>
            <a:r>
              <a:rPr lang="zh-CN" altLang="en-US" dirty="0" smtClean="0">
                <a:latin typeface="微软雅黑" panose="020B0503020204020204" pitchFamily="34" charset="-122"/>
                <a:ea typeface="微软雅黑" panose="020B0503020204020204" pitchFamily="34" charset="-122"/>
                <a:hlinkClick r:id="rId1" action="ppaction://hlinksldjump"/>
              </a:rPr>
              <a:t>运动</a:t>
            </a:r>
            <a:r>
              <a:rPr lang="zh-CN" altLang="en-US" dirty="0" smtClean="0">
                <a:latin typeface="微软雅黑" panose="020B0503020204020204" pitchFamily="34" charset="-122"/>
                <a:ea typeface="微软雅黑" panose="020B0503020204020204" pitchFamily="34" charset="-122"/>
                <a:hlinkClick r:id="rId1" action="ppaction://hlinksldjump"/>
              </a:rPr>
              <a:t>的描述</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2" action="ppaction://hlinksldjump"/>
              </a:rPr>
              <a:t>考点</a:t>
            </a:r>
            <a:r>
              <a:rPr lang="en-US" altLang="zh-CN" dirty="0">
                <a:latin typeface="楷体" panose="02010609060101010101" pitchFamily="49" charset="-122"/>
                <a:ea typeface="楷体" panose="02010609060101010101" pitchFamily="49" charset="-122"/>
                <a:hlinkClick r:id="rId2" action="ppaction://hlinksldjump"/>
              </a:rPr>
              <a:t>1 </a:t>
            </a:r>
            <a:r>
              <a:rPr lang="zh-CN" altLang="en-US" dirty="0" smtClean="0">
                <a:latin typeface="楷体" panose="02010609060101010101" pitchFamily="49" charset="-122"/>
                <a:ea typeface="楷体" panose="02010609060101010101" pitchFamily="49" charset="-122"/>
                <a:hlinkClick r:id="rId2" action="ppaction://hlinksldjump"/>
              </a:rPr>
              <a:t>质点、参考系和位移</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3" action="ppaction://hlinksldjump"/>
              </a:rPr>
              <a:t>考点</a:t>
            </a:r>
            <a:r>
              <a:rPr lang="en-US" altLang="zh-CN" dirty="0">
                <a:latin typeface="楷体" panose="02010609060101010101" pitchFamily="49" charset="-122"/>
                <a:ea typeface="楷体" panose="02010609060101010101" pitchFamily="49" charset="-122"/>
                <a:hlinkClick r:id="rId3" action="ppaction://hlinksldjump"/>
              </a:rPr>
              <a:t>2 </a:t>
            </a:r>
            <a:r>
              <a:rPr lang="zh-CN" altLang="en-US" dirty="0" smtClean="0">
                <a:latin typeface="楷体" panose="02010609060101010101" pitchFamily="49" charset="-122"/>
                <a:ea typeface="楷体" panose="02010609060101010101" pitchFamily="49" charset="-122"/>
                <a:hlinkClick r:id="rId3" action="ppaction://hlinksldjump"/>
              </a:rPr>
              <a:t>平均速度和瞬时速度</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4" action="ppaction://hlinksldjump"/>
              </a:rPr>
              <a:t>考点</a:t>
            </a:r>
            <a:r>
              <a:rPr lang="en-US" altLang="zh-CN" dirty="0" smtClean="0">
                <a:latin typeface="楷体" panose="02010609060101010101" pitchFamily="49" charset="-122"/>
                <a:ea typeface="楷体" panose="02010609060101010101" pitchFamily="49" charset="-122"/>
                <a:hlinkClick r:id="rId4" action="ppaction://hlinksldjump"/>
              </a:rPr>
              <a:t>3 </a:t>
            </a:r>
            <a:r>
              <a:rPr lang="zh-CN" altLang="en-US" dirty="0" smtClean="0">
                <a:latin typeface="楷体" panose="02010609060101010101" pitchFamily="49" charset="-122"/>
                <a:ea typeface="楷体" panose="02010609060101010101" pitchFamily="49" charset="-122"/>
                <a:hlinkClick r:id="rId4" action="ppaction://hlinksldjump"/>
              </a:rPr>
              <a:t>加速度</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微软雅黑" panose="020B0503020204020204" pitchFamily="34" charset="-122"/>
                <a:ea typeface="微软雅黑" panose="020B0503020204020204" pitchFamily="34" charset="-122"/>
                <a:hlinkClick r:id="rId5" action="ppaction://hlinksldjump"/>
              </a:rPr>
              <a:t>第</a:t>
            </a:r>
            <a:r>
              <a:rPr lang="en-US" altLang="zh-CN" dirty="0" smtClean="0">
                <a:latin typeface="微软雅黑" panose="020B0503020204020204" pitchFamily="34" charset="-122"/>
                <a:ea typeface="微软雅黑" panose="020B0503020204020204" pitchFamily="34" charset="-122"/>
                <a:hlinkClick r:id="rId5" action="ppaction://hlinksldjump"/>
              </a:rPr>
              <a:t>2</a:t>
            </a:r>
            <a:r>
              <a:rPr lang="zh-CN" altLang="en-US" dirty="0" smtClean="0">
                <a:latin typeface="微软雅黑" panose="020B0503020204020204" pitchFamily="34" charset="-122"/>
                <a:ea typeface="微软雅黑" panose="020B0503020204020204" pitchFamily="34" charset="-122"/>
                <a:hlinkClick r:id="rId5" action="ppaction://hlinksldjump"/>
              </a:rPr>
              <a:t>节  </a:t>
            </a:r>
            <a:r>
              <a:rPr lang="zh-CN" altLang="en-US" dirty="0" smtClean="0">
                <a:latin typeface="微软雅黑" panose="020B0503020204020204" pitchFamily="34" charset="-122"/>
                <a:ea typeface="微软雅黑" panose="020B0503020204020204" pitchFamily="34" charset="-122"/>
                <a:hlinkClick r:id="rId5" action="ppaction://hlinksldjump"/>
              </a:rPr>
              <a:t>匀变速直线运动</a:t>
            </a:r>
            <a:r>
              <a:rPr lang="zh-CN" altLang="en-US" dirty="0" smtClean="0">
                <a:latin typeface="微软雅黑" panose="020B0503020204020204" pitchFamily="34" charset="-122"/>
                <a:ea typeface="微软雅黑" panose="020B0503020204020204" pitchFamily="34" charset="-122"/>
                <a:hlinkClick r:id="rId5" action="ppaction://hlinksldjump"/>
              </a:rPr>
              <a:t>规律及其应用</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6" action="ppaction://hlinksldjump"/>
              </a:rPr>
              <a:t>考点</a:t>
            </a:r>
            <a:r>
              <a:rPr lang="en-US" altLang="zh-CN" dirty="0" smtClean="0">
                <a:latin typeface="楷体" panose="02010609060101010101" pitchFamily="49" charset="-122"/>
                <a:ea typeface="楷体" panose="02010609060101010101" pitchFamily="49" charset="-122"/>
                <a:hlinkClick r:id="rId6" action="ppaction://hlinksldjump"/>
              </a:rPr>
              <a:t>1 </a:t>
            </a:r>
            <a:r>
              <a:rPr lang="zh-CN" altLang="en-US" dirty="0" smtClean="0">
                <a:latin typeface="楷体" panose="02010609060101010101" pitchFamily="49" charset="-122"/>
                <a:ea typeface="楷体" panose="02010609060101010101" pitchFamily="49" charset="-122"/>
                <a:hlinkClick r:id="rId6" action="ppaction://hlinksldjump"/>
              </a:rPr>
              <a:t>匀变速直线运动的基本规律及其应用</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7" action="ppaction://hlinksldjump"/>
              </a:rPr>
              <a:t>考点</a:t>
            </a:r>
            <a:r>
              <a:rPr lang="en-US" altLang="zh-CN" dirty="0" smtClean="0">
                <a:latin typeface="楷体" panose="02010609060101010101" pitchFamily="49" charset="-122"/>
                <a:ea typeface="楷体" panose="02010609060101010101" pitchFamily="49" charset="-122"/>
                <a:hlinkClick r:id="rId7" action="ppaction://hlinksldjump"/>
              </a:rPr>
              <a:t>2 </a:t>
            </a:r>
            <a:r>
              <a:rPr lang="zh-CN" altLang="en-US" dirty="0" smtClean="0">
                <a:latin typeface="楷体" panose="02010609060101010101" pitchFamily="49" charset="-122"/>
                <a:ea typeface="楷体" panose="02010609060101010101" pitchFamily="49" charset="-122"/>
                <a:hlinkClick r:id="rId7" action="ppaction://hlinksldjump"/>
              </a:rPr>
              <a:t>匀变速直线运动的推论及应用</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微软雅黑" panose="020B0503020204020204" pitchFamily="34" charset="-122"/>
                <a:ea typeface="微软雅黑" panose="020B0503020204020204" pitchFamily="34" charset="-122"/>
                <a:hlinkClick r:id="rId8" action="ppaction://hlinksldjump"/>
              </a:rPr>
              <a:t>第</a:t>
            </a:r>
            <a:r>
              <a:rPr lang="en-US" altLang="zh-CN" dirty="0" smtClean="0">
                <a:latin typeface="微软雅黑" panose="020B0503020204020204" pitchFamily="34" charset="-122"/>
                <a:ea typeface="微软雅黑" panose="020B0503020204020204" pitchFamily="34" charset="-122"/>
                <a:hlinkClick r:id="rId8" action="ppaction://hlinksldjump"/>
              </a:rPr>
              <a:t>3</a:t>
            </a:r>
            <a:r>
              <a:rPr lang="zh-CN" altLang="en-US" dirty="0" smtClean="0">
                <a:latin typeface="微软雅黑" panose="020B0503020204020204" pitchFamily="34" charset="-122"/>
                <a:ea typeface="微软雅黑" panose="020B0503020204020204" pitchFamily="34" charset="-122"/>
                <a:hlinkClick r:id="rId8" action="ppaction://hlinksldjump"/>
              </a:rPr>
              <a:t>节  自由落体运动</a:t>
            </a:r>
            <a:r>
              <a:rPr lang="zh-CN" altLang="en-US" dirty="0" smtClean="0">
                <a:latin typeface="微软雅黑" panose="020B0503020204020204" pitchFamily="34" charset="-122"/>
                <a:ea typeface="微软雅黑" panose="020B0503020204020204" pitchFamily="34" charset="-122"/>
                <a:hlinkClick r:id="rId8" action="ppaction://hlinksldjump"/>
              </a:rPr>
              <a:t>和竖直上抛运动　多过程问题</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9" action="ppaction://hlinksldjump"/>
              </a:rPr>
              <a:t>考点</a:t>
            </a:r>
            <a:r>
              <a:rPr lang="en-US" altLang="zh-CN" dirty="0" smtClean="0">
                <a:latin typeface="楷体" panose="02010609060101010101" pitchFamily="49" charset="-122"/>
                <a:ea typeface="楷体" panose="02010609060101010101" pitchFamily="49" charset="-122"/>
                <a:hlinkClick r:id="rId9" action="ppaction://hlinksldjump"/>
              </a:rPr>
              <a:t>1 </a:t>
            </a:r>
            <a:r>
              <a:rPr lang="zh-CN" altLang="en-US" dirty="0" smtClean="0">
                <a:latin typeface="楷体" panose="02010609060101010101" pitchFamily="49" charset="-122"/>
                <a:ea typeface="楷体" panose="02010609060101010101" pitchFamily="49" charset="-122"/>
                <a:hlinkClick r:id="rId9" action="ppaction://hlinksldjump"/>
              </a:rPr>
              <a:t>自由落体运动和竖直上抛运动</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10" action="ppaction://hlinksldjump"/>
              </a:rPr>
              <a:t>考点</a:t>
            </a:r>
            <a:r>
              <a:rPr lang="en-US" altLang="zh-CN" dirty="0" smtClean="0">
                <a:latin typeface="楷体" panose="02010609060101010101" pitchFamily="49" charset="-122"/>
                <a:ea typeface="楷体" panose="02010609060101010101" pitchFamily="49" charset="-122"/>
                <a:hlinkClick r:id="rId10" action="ppaction://hlinksldjump"/>
              </a:rPr>
              <a:t>2 </a:t>
            </a:r>
            <a:r>
              <a:rPr lang="zh-CN" altLang="en-US" dirty="0" smtClean="0">
                <a:latin typeface="楷体" panose="02010609060101010101" pitchFamily="49" charset="-122"/>
                <a:ea typeface="楷体" panose="02010609060101010101" pitchFamily="49" charset="-122"/>
                <a:hlinkClick r:id="rId10" action="ppaction://hlinksldjump"/>
              </a:rPr>
              <a:t>匀变速直线运动中的多过程问题</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1" cstate="print"/>
          <a:stretch>
            <a:fillRect/>
          </a:stretch>
        </p:blipFill>
        <p:spPr>
          <a:xfrm>
            <a:off x="3637744" y="821379"/>
            <a:ext cx="170796" cy="167112"/>
          </a:xfrm>
          <a:prstGeom prst="rect">
            <a:avLst/>
          </a:prstGeom>
        </p:spPr>
      </p:pic>
      <p:cxnSp>
        <p:nvCxnSpPr>
          <p:cNvPr id="23" name="直接连接符 22"/>
          <p:cNvCxnSpPr/>
          <p:nvPr/>
        </p:nvCxnSpPr>
        <p:spPr>
          <a:xfrm rot="16200000" flipH="1">
            <a:off x="532221" y="3434918"/>
            <a:ext cx="5359877" cy="40111"/>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1" cstate="print"/>
          <a:stretch>
            <a:fillRect/>
          </a:stretch>
        </p:blipFill>
        <p:spPr>
          <a:xfrm>
            <a:off x="3655202" y="2456241"/>
            <a:ext cx="170796" cy="167112"/>
          </a:xfrm>
          <a:prstGeom prst="rect">
            <a:avLst/>
          </a:prstGeom>
        </p:spPr>
      </p:pic>
      <p:pic>
        <p:nvPicPr>
          <p:cNvPr id="16" name="图片 15"/>
          <p:cNvPicPr>
            <a:picLocks noChangeAspect="1"/>
          </p:cNvPicPr>
          <p:nvPr/>
        </p:nvPicPr>
        <p:blipFill>
          <a:blip r:embed="rId11" cstate="print"/>
          <a:stretch>
            <a:fillRect/>
          </a:stretch>
        </p:blipFill>
        <p:spPr>
          <a:xfrm>
            <a:off x="3655202" y="3679734"/>
            <a:ext cx="170796" cy="167112"/>
          </a:xfrm>
          <a:prstGeom prst="rect">
            <a:avLst/>
          </a:prstGeom>
        </p:spPr>
      </p:pic>
      <p:grpSp>
        <p:nvGrpSpPr>
          <p:cNvPr id="32" name="组合 31"/>
          <p:cNvGrpSpPr/>
          <p:nvPr/>
        </p:nvGrpSpPr>
        <p:grpSpPr>
          <a:xfrm>
            <a:off x="3576793" y="4839453"/>
            <a:ext cx="6761844" cy="369332"/>
            <a:chOff x="3576793" y="3614205"/>
            <a:chExt cx="6761844" cy="369332"/>
          </a:xfrm>
        </p:grpSpPr>
        <p:sp>
          <p:nvSpPr>
            <p:cNvPr id="33" name="矩形: 圆角 3"/>
            <p:cNvSpPr/>
            <p:nvPr/>
          </p:nvSpPr>
          <p:spPr>
            <a:xfrm>
              <a:off x="3627513" y="3650664"/>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4" name="组合 37"/>
            <p:cNvGrpSpPr/>
            <p:nvPr/>
          </p:nvGrpSpPr>
          <p:grpSpPr>
            <a:xfrm>
              <a:off x="3576793" y="3614205"/>
              <a:ext cx="6761844" cy="369332"/>
              <a:chOff x="3576793" y="3614205"/>
              <a:chExt cx="6761844" cy="369332"/>
            </a:xfrm>
          </p:grpSpPr>
          <p:sp>
            <p:nvSpPr>
              <p:cNvPr id="35"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1</a:t>
                </a:r>
                <a:endParaRPr lang="zh-CN" altLang="en-US" dirty="0"/>
              </a:p>
            </p:txBody>
          </p:sp>
          <p:sp>
            <p:nvSpPr>
              <p:cNvPr id="36" name="文本框 4"/>
              <p:cNvSpPr txBox="1"/>
              <p:nvPr/>
            </p:nvSpPr>
            <p:spPr>
              <a:xfrm>
                <a:off x="4590976" y="3614205"/>
                <a:ext cx="5747661"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2" action="ppaction://hlinksldjump"/>
                  </a:rPr>
                  <a:t>运动学图像</a:t>
                </a:r>
                <a:endParaRPr lang="zh-CN" altLang="en-US" dirty="0"/>
              </a:p>
            </p:txBody>
          </p:sp>
        </p:grpSp>
      </p:grpSp>
      <p:grpSp>
        <p:nvGrpSpPr>
          <p:cNvPr id="37" name="组合 36"/>
          <p:cNvGrpSpPr/>
          <p:nvPr/>
        </p:nvGrpSpPr>
        <p:grpSpPr>
          <a:xfrm>
            <a:off x="3576793" y="5328850"/>
            <a:ext cx="6761844" cy="369332"/>
            <a:chOff x="3576793" y="3614205"/>
            <a:chExt cx="6761844" cy="369332"/>
          </a:xfrm>
        </p:grpSpPr>
        <p:sp>
          <p:nvSpPr>
            <p:cNvPr id="38" name="矩形: 圆角 3"/>
            <p:cNvSpPr/>
            <p:nvPr/>
          </p:nvSpPr>
          <p:spPr>
            <a:xfrm>
              <a:off x="3627513" y="3650664"/>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9" name="组合 37"/>
            <p:cNvGrpSpPr/>
            <p:nvPr/>
          </p:nvGrpSpPr>
          <p:grpSpPr>
            <a:xfrm>
              <a:off x="3576793" y="3614205"/>
              <a:ext cx="6761844" cy="369332"/>
              <a:chOff x="3576793" y="3614205"/>
              <a:chExt cx="6761844" cy="369332"/>
            </a:xfrm>
          </p:grpSpPr>
          <p:sp>
            <p:nvSpPr>
              <p:cNvPr id="40"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2</a:t>
                </a:r>
                <a:endParaRPr lang="zh-CN" altLang="en-US" dirty="0"/>
              </a:p>
            </p:txBody>
          </p:sp>
          <p:sp>
            <p:nvSpPr>
              <p:cNvPr id="41" name="文本框 4"/>
              <p:cNvSpPr txBox="1"/>
              <p:nvPr/>
            </p:nvSpPr>
            <p:spPr>
              <a:xfrm>
                <a:off x="4590976" y="3614205"/>
                <a:ext cx="5747661"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3" action="ppaction://hlinksldjump"/>
                  </a:rPr>
                  <a:t>追及相遇问题</a:t>
                </a:r>
                <a:endParaRPr lang="zh-CN" altLang="en-US" dirty="0"/>
              </a:p>
            </p:txBody>
          </p:sp>
        </p:grpSp>
      </p:grpSp>
      <p:sp>
        <p:nvSpPr>
          <p:cNvPr id="42" name="文本框 17"/>
          <p:cNvSpPr txBox="1"/>
          <p:nvPr/>
        </p:nvSpPr>
        <p:spPr>
          <a:xfrm>
            <a:off x="3641796" y="5742389"/>
            <a:ext cx="7770890" cy="463962"/>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4" action="ppaction://hlinksldjump"/>
              </a:rPr>
              <a:t>实验</a:t>
            </a:r>
            <a:r>
              <a:rPr lang="en-US" altLang="zh-CN" dirty="0" smtClean="0">
                <a:latin typeface="微软雅黑" panose="020B0503020204020204" pitchFamily="34" charset="-122"/>
                <a:ea typeface="微软雅黑" panose="020B0503020204020204" pitchFamily="34" charset="-122"/>
                <a:hlinkClick r:id="rId14" action="ppaction://hlinksldjump"/>
              </a:rPr>
              <a:t>1  </a:t>
            </a:r>
            <a:r>
              <a:rPr lang="zh-CN" altLang="en-US" dirty="0" smtClean="0">
                <a:latin typeface="微软雅黑" panose="020B0503020204020204" pitchFamily="34" charset="-122"/>
                <a:ea typeface="微软雅黑" panose="020B0503020204020204" pitchFamily="34" charset="-122"/>
                <a:hlinkClick r:id="rId14" action="ppaction://hlinksldjump"/>
              </a:rPr>
              <a:t>测量</a:t>
            </a:r>
            <a:r>
              <a:rPr lang="zh-CN" altLang="en-US" dirty="0" smtClean="0">
                <a:latin typeface="微软雅黑" panose="020B0503020204020204" pitchFamily="34" charset="-122"/>
                <a:ea typeface="微软雅黑" panose="020B0503020204020204" pitchFamily="34" charset="-122"/>
                <a:hlinkClick r:id="rId14" action="ppaction://hlinksldjump"/>
              </a:rPr>
              <a:t>做直线运动物体的瞬时速度</a:t>
            </a:r>
            <a:endParaRPr lang="zh-CN" altLang="en-US" dirty="0">
              <a:latin typeface="微软雅黑" panose="020B0503020204020204" pitchFamily="34" charset="-122"/>
              <a:ea typeface="微软雅黑" panose="020B0503020204020204" pitchFamily="34" charset="-122"/>
            </a:endParaRPr>
          </a:p>
        </p:txBody>
      </p:sp>
      <p:pic>
        <p:nvPicPr>
          <p:cNvPr id="43" name="图片 42"/>
          <p:cNvPicPr>
            <a:picLocks noChangeAspect="1"/>
          </p:cNvPicPr>
          <p:nvPr/>
        </p:nvPicPr>
        <p:blipFill>
          <a:blip r:embed="rId11" cstate="print"/>
          <a:stretch>
            <a:fillRect/>
          </a:stretch>
        </p:blipFill>
        <p:spPr>
          <a:xfrm>
            <a:off x="3507941" y="5946741"/>
            <a:ext cx="170796" cy="16711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6778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设初速度为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,刹车时加速度大小为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,由运动学公式可得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220" kern="0" spc="-29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220" kern="0" spc="-29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32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立解得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=20 m/s,</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=10 m/s</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A、B错误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。汽车从开始刹车到停止的时间</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7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 s(点拨:</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26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注意刹车陷阱问题,需要计算汽车从开始刹车到速度减到零的时间),则汽车刹车后3 s</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内的位移为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220" kern="0" spc="-29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=20 m,</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C正确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可得汽车刹车后1 s末的速度大小为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=(20-10</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32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m/s=10 m/s,</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D错误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9563198" y="719527"/>
          <a:ext cx="371475" cy="695325"/>
        </p:xfrm>
        <a:graphic>
          <a:graphicData uri="http://schemas.openxmlformats.org/presentationml/2006/ole">
            <mc:AlternateContent xmlns:mc="http://schemas.openxmlformats.org/markup-compatibility/2006">
              <mc:Choice xmlns:v="urn:schemas-microsoft-com:vml" Requires="v">
                <p:oleObj spid="_x0000_s7169" name="Equation" r:id="rId1" imgW="9753600" imgH="18288000" progId="">
                  <p:embed/>
                </p:oleObj>
              </mc:Choice>
              <mc:Fallback>
                <p:oleObj name="Equation" r:id="rId1" imgW="9753600" imgH="18288000" progId="">
                  <p:embed/>
                  <p:pic>
                    <p:nvPicPr>
                      <p:cNvPr id="0" name="图片 7168"/>
                      <p:cNvPicPr>
                        <a:picLocks noChangeAspect="1"/>
                      </p:cNvPicPr>
                      <p:nvPr/>
                    </p:nvPicPr>
                    <p:blipFill>
                      <a:blip r:embed="rId2"/>
                      <a:stretch>
                        <a:fillRect/>
                      </a:stretch>
                    </p:blipFill>
                    <p:spPr>
                      <a:xfrm>
                        <a:off x="9563198" y="719527"/>
                        <a:ext cx="371475" cy="6953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940116" y="719527"/>
          <a:ext cx="371475" cy="695325"/>
        </p:xfrm>
        <a:graphic>
          <a:graphicData uri="http://schemas.openxmlformats.org/presentationml/2006/ole">
            <mc:AlternateContent xmlns:mc="http://schemas.openxmlformats.org/markup-compatibility/2006">
              <mc:Choice xmlns:v="urn:schemas-microsoft-com:vml" Requires="v">
                <p:oleObj spid="_x0000_s7171" name="Equation" r:id="rId3" imgW="9753600" imgH="18288000" progId="">
                  <p:embed/>
                </p:oleObj>
              </mc:Choice>
              <mc:Fallback>
                <p:oleObj name="Equation" r:id="rId3" imgW="9753600" imgH="18288000" progId="">
                  <p:embed/>
                  <p:pic>
                    <p:nvPicPr>
                      <p:cNvPr id="0" name="图片 7170"/>
                      <p:cNvPicPr>
                        <a:picLocks noChangeAspect="1"/>
                      </p:cNvPicPr>
                      <p:nvPr/>
                    </p:nvPicPr>
                    <p:blipFill>
                      <a:blip r:embed="rId4"/>
                      <a:stretch>
                        <a:fillRect/>
                      </a:stretch>
                    </p:blipFill>
                    <p:spPr>
                      <a:xfrm>
                        <a:off x="10940116" y="719527"/>
                        <a:ext cx="371475" cy="6953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857807" y="1518721"/>
          <a:ext cx="295275" cy="657225"/>
        </p:xfrm>
        <a:graphic>
          <a:graphicData uri="http://schemas.openxmlformats.org/presentationml/2006/ole">
            <mc:AlternateContent xmlns:mc="http://schemas.openxmlformats.org/markup-compatibility/2006">
              <mc:Choice xmlns:v="urn:schemas-microsoft-com:vml" Requires="v">
                <p:oleObj spid="_x0000_s7172" name="Equation" r:id="rId5" imgW="7924800" imgH="17373600" progId="">
                  <p:embed/>
                </p:oleObj>
              </mc:Choice>
              <mc:Fallback>
                <p:oleObj name="Equation" r:id="rId5" imgW="7924800" imgH="17373600" progId="">
                  <p:embed/>
                  <p:pic>
                    <p:nvPicPr>
                      <p:cNvPr id="0" name="图片 7171"/>
                      <p:cNvPicPr>
                        <a:picLocks noChangeAspect="1"/>
                      </p:cNvPicPr>
                      <p:nvPr/>
                    </p:nvPicPr>
                    <p:blipFill>
                      <a:blip r:embed="rId6"/>
                      <a:stretch>
                        <a:fillRect/>
                      </a:stretch>
                    </p:blipFill>
                    <p:spPr>
                      <a:xfrm>
                        <a:off x="9857807" y="1518721"/>
                        <a:ext cx="2952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305213" y="2806106"/>
          <a:ext cx="371474" cy="695324"/>
        </p:xfrm>
        <a:graphic>
          <a:graphicData uri="http://schemas.openxmlformats.org/presentationml/2006/ole">
            <mc:AlternateContent xmlns:mc="http://schemas.openxmlformats.org/markup-compatibility/2006">
              <mc:Choice xmlns:v="urn:schemas-microsoft-com:vml" Requires="v">
                <p:oleObj spid="_x0000_s7173" name="Equation" r:id="rId7" imgW="9753600" imgH="18288000" progId="">
                  <p:embed/>
                </p:oleObj>
              </mc:Choice>
              <mc:Fallback>
                <p:oleObj name="Equation" r:id="rId7" imgW="9753600" imgH="18288000" progId="">
                  <p:embed/>
                  <p:pic>
                    <p:nvPicPr>
                      <p:cNvPr id="0" name="图片 7172"/>
                      <p:cNvPicPr>
                        <a:picLocks noChangeAspect="1"/>
                      </p:cNvPicPr>
                      <p:nvPr/>
                    </p:nvPicPr>
                    <p:blipFill>
                      <a:blip r:embed="rId8"/>
                      <a:stretch>
                        <a:fillRect/>
                      </a:stretch>
                    </p:blipFill>
                    <p:spPr>
                      <a:xfrm>
                        <a:off x="2305213" y="2806106"/>
                        <a:ext cx="371474" cy="695324"/>
                      </a:xfrm>
                      <a:prstGeom prst="rect">
                        <a:avLst/>
                      </a:prstGeom>
                      <a:noFill/>
                      <a:ln w="9525">
                        <a:noFill/>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82858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(2023届山东枣庄调研)</a:t>
            </a:r>
            <a:r>
              <a:rPr lang="zh-CN" altLang="en-US" sz="2410" kern="0" dirty="0" smtClean="0">
                <a:solidFill>
                  <a:srgbClr val="000000"/>
                </a:solidFill>
                <a:latin typeface="Times New Roman" panose="02020603050405020304" pitchFamily="65" charset="-122"/>
                <a:ea typeface="华文细黑" panose="02010600040101010101" pitchFamily="65" charset="-122"/>
              </a:rPr>
              <a:t>在公路上行驶的汽车,从司机发现前方异常情况到车速</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减为0,汽车前进了一段距离。为保证安全,这段距离内不能有车辆和行人,因此把它称</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为安全距离。通常情况下,人的反应时间和汽车系统的反应时间之和为1.0 s(这段时间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汽车仍保持原速不变)。若晴天汽车在干燥的路面上以108.0 km/h的速度行驶时,得到</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的安全距离为120.0 m。设雨天汽车刹车时的加速度为晴天时的</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,则下列说法正确的</a:t>
            </a:r>
            <a:endParaRPr lang="zh-CN" altLang="en-US" dirty="0"/>
          </a:p>
          <a:p>
            <a:pPr marL="0" indent="0" eaLnBrk="0" latinLnBrk="1" hangingPunct="0">
              <a:lnSpc>
                <a:spcPct val="150000"/>
              </a:lnSpc>
              <a:spcBef>
                <a:spcPts val="26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是(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A.晴天时,汽车刹车的加速度大小为3.75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B.雨天时,汽车刹车的加速度大小为2.0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C.雨天时,若要求安全距离为100.0 m,则汽车行驶的最大速度为72 km/</a:t>
            </a:r>
            <a:r>
              <a:rPr lang="zh-CN" altLang="en-US" sz="2410" kern="0" dirty="0" smtClean="0">
                <a:solidFill>
                  <a:srgbClr val="000000"/>
                </a:solidFill>
                <a:latin typeface="Times New Roman" panose="02020603050405020304" pitchFamily="65" charset="-122"/>
                <a:ea typeface="华文细黑" panose="02010600040101010101" pitchFamily="65" charset="-122"/>
              </a:rPr>
              <a:t>h</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D.雨天时,若要求安全距离为100.0 m,则汽车行驶的最大速度为90.0 km/</a:t>
            </a:r>
            <a:r>
              <a:rPr lang="zh-CN" altLang="en-US" sz="2410" kern="0" dirty="0" smtClean="0">
                <a:solidFill>
                  <a:srgbClr val="000000"/>
                </a:solidFill>
                <a:latin typeface="Times New Roman" panose="02020603050405020304" pitchFamily="65" charset="-122"/>
                <a:ea typeface="华文细黑" panose="02010600040101010101" pitchFamily="65" charset="-122"/>
              </a:rPr>
              <a:t>h</a:t>
            </a:r>
            <a:endParaRPr lang="zh-CN" altLang="en-US" dirty="0"/>
          </a:p>
        </p:txBody>
      </p:sp>
      <p:graphicFrame>
        <p:nvGraphicFramePr>
          <p:cNvPr id="4" name="对象 3"/>
          <p:cNvGraphicFramePr>
            <a:graphicFrameLocks noChangeAspect="1"/>
          </p:cNvGraphicFramePr>
          <p:nvPr/>
        </p:nvGraphicFramePr>
        <p:xfrm>
          <a:off x="8815016" y="2963343"/>
          <a:ext cx="219075" cy="657225"/>
        </p:xfrm>
        <a:graphic>
          <a:graphicData uri="http://schemas.openxmlformats.org/presentationml/2006/ole">
            <mc:AlternateContent xmlns:mc="http://schemas.openxmlformats.org/markup-compatibility/2006">
              <mc:Choice xmlns:v="urn:schemas-microsoft-com:vml" Requires="v">
                <p:oleObj spid="_x0000_s8193" name="Equation" r:id="rId1" imgW="5791200" imgH="17373600" progId="">
                  <p:embed/>
                </p:oleObj>
              </mc:Choice>
              <mc:Fallback>
                <p:oleObj name="Equation" r:id="rId1" imgW="5791200" imgH="17373600" progId="">
                  <p:embed/>
                  <p:pic>
                    <p:nvPicPr>
                      <p:cNvPr id="0" name="图片 8192"/>
                      <p:cNvPicPr>
                        <a:picLocks noChangeAspect="1"/>
                      </p:cNvPicPr>
                      <p:nvPr/>
                    </p:nvPicPr>
                    <p:blipFill>
                      <a:blip r:embed="rId2"/>
                      <a:stretch>
                        <a:fillRect/>
                      </a:stretch>
                    </p:blipFill>
                    <p:spPr>
                      <a:xfrm>
                        <a:off x="8815016" y="2963343"/>
                        <a:ext cx="219075" cy="657225"/>
                      </a:xfrm>
                      <a:prstGeom prst="rect">
                        <a:avLst/>
                      </a:prstGeom>
                      <a:noFill/>
                      <a:ln w="9525">
                        <a:noFill/>
                      </a:ln>
                    </p:spPr>
                  </p:pic>
                </p:oleObj>
              </mc:Fallback>
            </mc:AlternateContent>
          </a:graphicData>
        </a:graphic>
      </p:graphicFrame>
      <p:sp>
        <p:nvSpPr>
          <p:cNvPr id="5" name="文本框 8"/>
          <p:cNvSpPr txBox="1"/>
          <p:nvPr/>
        </p:nvSpPr>
        <p:spPr>
          <a:xfrm>
            <a:off x="1011996" y="3706021"/>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1808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晴天时,汽车初速度为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=108.0 km/h=30 m/s,人的反应时间和汽车系统的反应时</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间</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内发生的位移为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=30.0 m,故减速位移为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=120.0 m-30.0 m=90.0 m,由速度位移</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公式可得,刹车时加速度大小为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450" kern="0" spc="151"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=5.0 m/s</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,雨天时,汽车刹车时的加速度大小为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10"/>
              </a:spcBef>
              <a:buNone/>
            </a:pPr>
            <a:r>
              <a:rPr lang="zh-CN" altLang="en-US" sz="3045" kern="0" spc="-131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=2.5 m/s</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A、B错误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。雨天时刹车距离为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220" kern="0" spc="83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,反应时间内行驶的距离为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32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要求</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=100.0 m,联立解得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=72 km/h(另一解不合题意,舍去),</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C正确,D错误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4847188" y="1881172"/>
          <a:ext cx="457199" cy="761999"/>
        </p:xfrm>
        <a:graphic>
          <a:graphicData uri="http://schemas.openxmlformats.org/presentationml/2006/ole">
            <mc:AlternateContent xmlns:mc="http://schemas.openxmlformats.org/markup-compatibility/2006">
              <mc:Choice xmlns:v="urn:schemas-microsoft-com:vml" Requires="v">
                <p:oleObj spid="_x0000_s9217" name="Equation" r:id="rId1" imgW="12192000" imgH="20116800" progId="">
                  <p:embed/>
                </p:oleObj>
              </mc:Choice>
              <mc:Fallback>
                <p:oleObj name="Equation" r:id="rId1" imgW="12192000" imgH="20116800" progId="">
                  <p:embed/>
                  <p:pic>
                    <p:nvPicPr>
                      <p:cNvPr id="0" name="图片 9216"/>
                      <p:cNvPicPr>
                        <a:picLocks noChangeAspect="1"/>
                      </p:cNvPicPr>
                      <p:nvPr/>
                    </p:nvPicPr>
                    <p:blipFill>
                      <a:blip r:embed="rId2"/>
                      <a:stretch>
                        <a:fillRect/>
                      </a:stretch>
                    </p:blipFill>
                    <p:spPr>
                      <a:xfrm>
                        <a:off x="4847188" y="1881172"/>
                        <a:ext cx="457199" cy="7619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68000" y="2748248"/>
          <a:ext cx="219075" cy="657224"/>
        </p:xfrm>
        <a:graphic>
          <a:graphicData uri="http://schemas.openxmlformats.org/presentationml/2006/ole">
            <mc:AlternateContent xmlns:mc="http://schemas.openxmlformats.org/markup-compatibility/2006">
              <mc:Choice xmlns:v="urn:schemas-microsoft-com:vml" Requires="v">
                <p:oleObj spid="_x0000_s9219" name="Equation" r:id="rId3" imgW="5791200" imgH="17373600" progId="">
                  <p:embed/>
                </p:oleObj>
              </mc:Choice>
              <mc:Fallback>
                <p:oleObj name="Equation" r:id="rId3" imgW="5791200" imgH="17373600" progId="">
                  <p:embed/>
                  <p:pic>
                    <p:nvPicPr>
                      <p:cNvPr id="0" name="图片 9218"/>
                      <p:cNvPicPr>
                        <a:picLocks noChangeAspect="1"/>
                      </p:cNvPicPr>
                      <p:nvPr/>
                    </p:nvPicPr>
                    <p:blipFill>
                      <a:blip r:embed="rId4"/>
                      <a:stretch>
                        <a:fillRect/>
                      </a:stretch>
                    </p:blipFill>
                    <p:spPr>
                      <a:xfrm>
                        <a:off x="468000" y="2748248"/>
                        <a:ext cx="219075"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449694" y="2710408"/>
          <a:ext cx="514349" cy="695324"/>
        </p:xfrm>
        <a:graphic>
          <a:graphicData uri="http://schemas.openxmlformats.org/presentationml/2006/ole">
            <mc:AlternateContent xmlns:mc="http://schemas.openxmlformats.org/markup-compatibility/2006">
              <mc:Choice xmlns:v="urn:schemas-microsoft-com:vml" Requires="v">
                <p:oleObj spid="_x0000_s9220" name="Equation" r:id="rId5" imgW="13716000" imgH="18288000" progId="">
                  <p:embed/>
                </p:oleObj>
              </mc:Choice>
              <mc:Fallback>
                <p:oleObj name="Equation" r:id="rId5" imgW="13716000" imgH="18288000" progId="">
                  <p:embed/>
                  <p:pic>
                    <p:nvPicPr>
                      <p:cNvPr id="0" name="图片 9219"/>
                      <p:cNvPicPr>
                        <a:picLocks noChangeAspect="1"/>
                      </p:cNvPicPr>
                      <p:nvPr/>
                    </p:nvPicPr>
                    <p:blipFill>
                      <a:blip r:embed="rId6"/>
                      <a:stretch>
                        <a:fillRect/>
                      </a:stretch>
                    </p:blipFill>
                    <p:spPr>
                      <a:xfrm>
                        <a:off x="6449694" y="2710408"/>
                        <a:ext cx="514349" cy="695324"/>
                      </a:xfrm>
                      <a:prstGeom prst="rect">
                        <a:avLst/>
                      </a:prstGeom>
                      <a:noFill/>
                      <a:ln w="9525">
                        <a:noFill/>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6327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匀变速直线运动的推论及其应用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1.匀变速直线运动的三个常用推论</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(1)平均速度:</a:t>
            </a:r>
            <a:r>
              <a:rPr lang="zh-CN" altLang="en-US" sz="1520" kern="0" spc="-24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21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640" kern="0" spc="-61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(中间时刻速度)。</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(2)中间位置速度:</a:t>
            </a:r>
            <a:r>
              <a:rPr lang="zh-CN" altLang="en-US" sz="2535" kern="0" spc="-43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480" kern="0" spc="439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9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点拨</a:t>
            </a:r>
            <a:r>
              <a:rPr lang="zh-CN" altLang="en-US" sz="2500" b="1" dirty="0" smtClean="0">
                <a:solidFill>
                  <a:srgbClr val="DE0000"/>
                </a:solidFill>
                <a:latin typeface="微软雅黑" panose="020B0503020204020204" pitchFamily="34" charset="-122"/>
                <a:ea typeface="微软雅黑" panose="020B0503020204020204" pitchFamily="34" charset="-122"/>
              </a:rPr>
              <a:t>提醒</a:t>
            </a:r>
            <a:r>
              <a:rPr lang="en-US" altLang="zh-CN" sz="2500" b="1" dirty="0" smtClean="0">
                <a:solidFill>
                  <a:srgbClr val="DE0000"/>
                </a:solidFill>
                <a:latin typeface="微软雅黑" panose="020B0503020204020204" pitchFamily="34" charset="-122"/>
                <a:ea typeface="微软雅黑" panose="020B0503020204020204" pitchFamily="34" charset="-122"/>
              </a:rPr>
              <a:t>	</a:t>
            </a:r>
            <a:r>
              <a:rPr lang="zh-CN" altLang="en-US" sz="2410" kern="0" dirty="0" smtClean="0">
                <a:solidFill>
                  <a:srgbClr val="000000"/>
                </a:solidFill>
                <a:latin typeface="楷体" panose="02010609060101010101" pitchFamily="49" charset="-122"/>
                <a:ea typeface="楷体" panose="02010609060101010101" pitchFamily="49" charset="-122"/>
              </a:rPr>
              <a:t>无论</a:t>
            </a:r>
            <a:r>
              <a:rPr lang="zh-CN" altLang="en-US" sz="2410" kern="0" dirty="0" smtClean="0">
                <a:solidFill>
                  <a:srgbClr val="000000"/>
                </a:solidFill>
                <a:latin typeface="楷体" panose="02010609060101010101" pitchFamily="49" charset="-122"/>
                <a:ea typeface="楷体" panose="02010609060101010101" pitchFamily="49" charset="-122"/>
              </a:rPr>
              <a:t>是匀加速直线运动还是匀减速直线运动,均有</a:t>
            </a:r>
            <a:r>
              <a:rPr lang="zh-CN" altLang="en-US" sz="2760" kern="0" spc="-662" dirty="0" smtClean="0">
                <a:solidFill>
                  <a:srgbClr val="000000"/>
                </a:solidFill>
                <a:latin typeface="楷体" panose="02010609060101010101" pitchFamily="49" charset="-122"/>
                <a:ea typeface="楷体" panose="02010609060101010101" pitchFamily="49" charset="-122"/>
              </a:rPr>
              <a:t> </a:t>
            </a:r>
            <a:r>
              <a:rPr lang="zh-CN" altLang="en-US" sz="2410" kern="0" dirty="0" smtClean="0">
                <a:solidFill>
                  <a:srgbClr val="000000"/>
                </a:solidFill>
                <a:latin typeface="楷体" panose="02010609060101010101" pitchFamily="49" charset="-122"/>
                <a:ea typeface="楷体" panose="02010609060101010101" pitchFamily="49" charset="-122"/>
              </a:rPr>
              <a:t>&gt;</a:t>
            </a:r>
            <a:r>
              <a:rPr lang="zh-CN" altLang="en-US" sz="2760" kern="0" spc="-737" dirty="0" smtClean="0">
                <a:solidFill>
                  <a:srgbClr val="000000"/>
                </a:solidFill>
                <a:latin typeface="楷体" panose="02010609060101010101" pitchFamily="49" charset="-122"/>
                <a:ea typeface="楷体" panose="02010609060101010101" pitchFamily="49" charset="-122"/>
              </a:rPr>
              <a:t> </a:t>
            </a:r>
            <a:r>
              <a:rPr lang="zh-CN" altLang="en-US" sz="2410" kern="0" dirty="0" smtClean="0">
                <a:solidFill>
                  <a:srgbClr val="000000"/>
                </a:solidFill>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3)任意两个连续相等时间间隔</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内的位移之差Δ</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相等,即Δ</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aT</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知识拓展第</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个时间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内位移与第</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个时间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内位移之差</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aT</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2133817" y="2019337"/>
          <a:ext cx="161925" cy="323849"/>
        </p:xfrm>
        <a:graphic>
          <a:graphicData uri="http://schemas.openxmlformats.org/presentationml/2006/ole">
            <mc:AlternateContent xmlns:mc="http://schemas.openxmlformats.org/markup-compatibility/2006">
              <mc:Choice xmlns:v="urn:schemas-microsoft-com:vml" Requires="v">
                <p:oleObj spid="_x0000_s10241" name="Equation" r:id="rId1" imgW="4267200" imgH="8534400" progId="">
                  <p:embed/>
                </p:oleObj>
              </mc:Choice>
              <mc:Fallback>
                <p:oleObj name="Equation" r:id="rId1" imgW="4267200" imgH="8534400" progId="">
                  <p:embed/>
                  <p:pic>
                    <p:nvPicPr>
                      <p:cNvPr id="0" name="图片 10240"/>
                      <p:cNvPicPr>
                        <a:picLocks noChangeAspect="1"/>
                      </p:cNvPicPr>
                      <p:nvPr/>
                    </p:nvPicPr>
                    <p:blipFill>
                      <a:blip r:embed="rId2"/>
                      <a:stretch>
                        <a:fillRect/>
                      </a:stretch>
                    </p:blipFill>
                    <p:spPr>
                      <a:xfrm>
                        <a:off x="2133817" y="2019337"/>
                        <a:ext cx="161925" cy="32384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468315" y="1885503"/>
          <a:ext cx="219075" cy="657225"/>
        </p:xfrm>
        <a:graphic>
          <a:graphicData uri="http://schemas.openxmlformats.org/presentationml/2006/ole">
            <mc:AlternateContent xmlns:mc="http://schemas.openxmlformats.org/markup-compatibility/2006">
              <mc:Choice xmlns:v="urn:schemas-microsoft-com:vml" Requires="v">
                <p:oleObj spid="_x0000_s10243" name="Equation" r:id="rId3" imgW="5791200" imgH="17373600" progId="">
                  <p:embed/>
                </p:oleObj>
              </mc:Choice>
              <mc:Fallback>
                <p:oleObj name="Equation" r:id="rId3" imgW="5791200" imgH="17373600" progId="">
                  <p:embed/>
                  <p:pic>
                    <p:nvPicPr>
                      <p:cNvPr id="0" name="图片 10242"/>
                      <p:cNvPicPr>
                        <a:picLocks noChangeAspect="1"/>
                      </p:cNvPicPr>
                      <p:nvPr/>
                    </p:nvPicPr>
                    <p:blipFill>
                      <a:blip r:embed="rId4"/>
                      <a:stretch>
                        <a:fillRect/>
                      </a:stretch>
                    </p:blipFill>
                    <p:spPr>
                      <a:xfrm>
                        <a:off x="2468315" y="188550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859963" y="1885503"/>
          <a:ext cx="666749" cy="657224"/>
        </p:xfrm>
        <a:graphic>
          <a:graphicData uri="http://schemas.openxmlformats.org/presentationml/2006/ole">
            <mc:AlternateContent xmlns:mc="http://schemas.openxmlformats.org/markup-compatibility/2006">
              <mc:Choice xmlns:v="urn:schemas-microsoft-com:vml" Requires="v">
                <p:oleObj spid="_x0000_s10244" name="Equation" r:id="rId5" imgW="17678400" imgH="17373600" progId="">
                  <p:embed/>
                </p:oleObj>
              </mc:Choice>
              <mc:Fallback>
                <p:oleObj name="Equation" r:id="rId5" imgW="17678400" imgH="17373600" progId="">
                  <p:embed/>
                  <p:pic>
                    <p:nvPicPr>
                      <p:cNvPr id="0" name="图片 10243"/>
                      <p:cNvPicPr>
                        <a:picLocks noChangeAspect="1"/>
                      </p:cNvPicPr>
                      <p:nvPr/>
                    </p:nvPicPr>
                    <p:blipFill>
                      <a:blip r:embed="rId6"/>
                      <a:stretch>
                        <a:fillRect/>
                      </a:stretch>
                    </p:blipFill>
                    <p:spPr>
                      <a:xfrm>
                        <a:off x="2859963" y="1885503"/>
                        <a:ext cx="666749"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699287" y="2066887"/>
          <a:ext cx="257174" cy="561974"/>
        </p:xfrm>
        <a:graphic>
          <a:graphicData uri="http://schemas.openxmlformats.org/presentationml/2006/ole">
            <mc:AlternateContent xmlns:mc="http://schemas.openxmlformats.org/markup-compatibility/2006">
              <mc:Choice xmlns:v="urn:schemas-microsoft-com:vml" Requires="v">
                <p:oleObj spid="_x0000_s10245" name="Equation" r:id="rId7" imgW="6705600" imgH="14935200" progId="">
                  <p:embed/>
                </p:oleObj>
              </mc:Choice>
              <mc:Fallback>
                <p:oleObj name="Equation" r:id="rId7" imgW="6705600" imgH="14935200" progId="">
                  <p:embed/>
                  <p:pic>
                    <p:nvPicPr>
                      <p:cNvPr id="0" name="图片 10244"/>
                      <p:cNvPicPr>
                        <a:picLocks noChangeAspect="1"/>
                      </p:cNvPicPr>
                      <p:nvPr/>
                    </p:nvPicPr>
                    <p:blipFill>
                      <a:blip r:embed="rId8"/>
                      <a:stretch>
                        <a:fillRect/>
                      </a:stretch>
                    </p:blipFill>
                    <p:spPr>
                      <a:xfrm>
                        <a:off x="3699287" y="2066887"/>
                        <a:ext cx="257174" cy="56197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745817" y="2851212"/>
          <a:ext cx="266699" cy="561975"/>
        </p:xfrm>
        <a:graphic>
          <a:graphicData uri="http://schemas.openxmlformats.org/presentationml/2006/ole">
            <mc:AlternateContent xmlns:mc="http://schemas.openxmlformats.org/markup-compatibility/2006">
              <mc:Choice xmlns:v="urn:schemas-microsoft-com:vml" Requires="v">
                <p:oleObj spid="_x0000_s10246" name="Equation" r:id="rId9" imgW="7010400" imgH="14935200" progId="">
                  <p:embed/>
                </p:oleObj>
              </mc:Choice>
              <mc:Fallback>
                <p:oleObj name="Equation" r:id="rId9" imgW="7010400" imgH="14935200" progId="">
                  <p:embed/>
                  <p:pic>
                    <p:nvPicPr>
                      <p:cNvPr id="0" name="图片 10245"/>
                      <p:cNvPicPr>
                        <a:picLocks noChangeAspect="1"/>
                      </p:cNvPicPr>
                      <p:nvPr/>
                    </p:nvPicPr>
                    <p:blipFill>
                      <a:blip r:embed="rId10"/>
                      <a:stretch>
                        <a:fillRect/>
                      </a:stretch>
                    </p:blipFill>
                    <p:spPr>
                      <a:xfrm>
                        <a:off x="2745817" y="2851212"/>
                        <a:ext cx="266699" cy="5619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185090" y="2584996"/>
          <a:ext cx="1000125" cy="771525"/>
        </p:xfrm>
        <a:graphic>
          <a:graphicData uri="http://schemas.openxmlformats.org/presentationml/2006/ole">
            <mc:AlternateContent xmlns:mc="http://schemas.openxmlformats.org/markup-compatibility/2006">
              <mc:Choice xmlns:v="urn:schemas-microsoft-com:vml" Requires="v">
                <p:oleObj spid="_x0000_s10247" name="Equation" r:id="rId11" imgW="26517600" imgH="20421600" progId="">
                  <p:embed/>
                </p:oleObj>
              </mc:Choice>
              <mc:Fallback>
                <p:oleObj name="Equation" r:id="rId11" imgW="26517600" imgH="20421600" progId="">
                  <p:embed/>
                  <p:pic>
                    <p:nvPicPr>
                      <p:cNvPr id="0" name="图片 10246"/>
                      <p:cNvPicPr>
                        <a:picLocks noChangeAspect="1"/>
                      </p:cNvPicPr>
                      <p:nvPr/>
                    </p:nvPicPr>
                    <p:blipFill>
                      <a:blip r:embed="rId12"/>
                      <a:stretch>
                        <a:fillRect/>
                      </a:stretch>
                    </p:blipFill>
                    <p:spPr>
                      <a:xfrm>
                        <a:off x="3185090" y="2584996"/>
                        <a:ext cx="1000125" cy="7715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8820894" y="3407390"/>
          <a:ext cx="255673" cy="538741"/>
        </p:xfrm>
        <a:graphic>
          <a:graphicData uri="http://schemas.openxmlformats.org/presentationml/2006/ole">
            <mc:AlternateContent xmlns:mc="http://schemas.openxmlformats.org/markup-compatibility/2006">
              <mc:Choice xmlns:v="urn:schemas-microsoft-com:vml" Requires="v">
                <p:oleObj spid="_x0000_s10248" name="Equation" r:id="rId13" imgW="7010400" imgH="14935200" progId="">
                  <p:embed/>
                </p:oleObj>
              </mc:Choice>
              <mc:Fallback>
                <p:oleObj name="Equation" r:id="rId13" imgW="7010400" imgH="14935200" progId="">
                  <p:embed/>
                  <p:pic>
                    <p:nvPicPr>
                      <p:cNvPr id="0" name="图片 10247"/>
                      <p:cNvPicPr>
                        <a:picLocks noChangeAspect="1"/>
                      </p:cNvPicPr>
                      <p:nvPr/>
                    </p:nvPicPr>
                    <p:blipFill>
                      <a:blip r:embed="rId14"/>
                      <a:stretch>
                        <a:fillRect/>
                      </a:stretch>
                    </p:blipFill>
                    <p:spPr>
                      <a:xfrm>
                        <a:off x="8820894" y="3407390"/>
                        <a:ext cx="255673" cy="538741"/>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9260167" y="3407390"/>
          <a:ext cx="246542" cy="538741"/>
        </p:xfrm>
        <a:graphic>
          <a:graphicData uri="http://schemas.openxmlformats.org/presentationml/2006/ole">
            <mc:AlternateContent xmlns:mc="http://schemas.openxmlformats.org/markup-compatibility/2006">
              <mc:Choice xmlns:v="urn:schemas-microsoft-com:vml" Requires="v">
                <p:oleObj spid="_x0000_s10249" name="Equation" r:id="rId15" imgW="6705600" imgH="14935200" progId="">
                  <p:embed/>
                </p:oleObj>
              </mc:Choice>
              <mc:Fallback>
                <p:oleObj name="Equation" r:id="rId15" imgW="6705600" imgH="14935200" progId="">
                  <p:embed/>
                  <p:pic>
                    <p:nvPicPr>
                      <p:cNvPr id="0" name="图片 10248"/>
                      <p:cNvPicPr>
                        <a:picLocks noChangeAspect="1"/>
                      </p:cNvPicPr>
                      <p:nvPr/>
                    </p:nvPicPr>
                    <p:blipFill>
                      <a:blip r:embed="rId16"/>
                      <a:stretch>
                        <a:fillRect/>
                      </a:stretch>
                    </p:blipFill>
                    <p:spPr>
                      <a:xfrm>
                        <a:off x="9260167" y="3407390"/>
                        <a:ext cx="246542" cy="538741"/>
                      </a:xfrm>
                      <a:prstGeom prst="rect">
                        <a:avLst/>
                      </a:prstGeom>
                      <a:noFill/>
                      <a:ln w="9525">
                        <a:noFill/>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58359"/>
            <a:ext cx="11831400" cy="5676554"/>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2.初速度为0的匀加速直线运动的几个重要推论</a:t>
            </a:r>
            <a:endParaRPr lang="zh-CN" altLang="en-US" sz="2800" b="1"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末、2</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末、3</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末</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nT</a:t>
            </a:r>
            <a:r>
              <a:rPr lang="zh-CN" altLang="en-US" sz="2410" kern="0" dirty="0" smtClean="0">
                <a:solidFill>
                  <a:srgbClr val="000000"/>
                </a:solidFill>
                <a:latin typeface="Times New Roman" panose="02020603050405020304" pitchFamily="65" charset="-122"/>
                <a:ea typeface="华文细黑" panose="02010600040101010101" pitchFamily="65" charset="-122"/>
              </a:rPr>
              <a:t>末的速度之比</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=1∶2∶3∶</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(2)前</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、前2</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、前3</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前</a:t>
            </a:r>
            <a:r>
              <a:rPr lang="zh-CN" altLang="en-US" sz="2410" i="1" kern="0" dirty="0" smtClean="0">
                <a:solidFill>
                  <a:srgbClr val="000000"/>
                </a:solidFill>
                <a:latin typeface="Times New Roman" panose="02020603050405020304" pitchFamily="65" charset="-122"/>
                <a:ea typeface="华文细黑" panose="02010600040101010101" pitchFamily="65" charset="-122"/>
              </a:rPr>
              <a:t>nT</a:t>
            </a:r>
            <a:r>
              <a:rPr lang="zh-CN" altLang="en-US" sz="2410" kern="0" dirty="0" smtClean="0">
                <a:solidFill>
                  <a:srgbClr val="000000"/>
                </a:solidFill>
                <a:latin typeface="Times New Roman" panose="02020603050405020304" pitchFamily="65" charset="-122"/>
                <a:ea typeface="华文细黑" panose="02010600040101010101" pitchFamily="65" charset="-122"/>
              </a:rPr>
              <a:t>的位移之比</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=1∶4∶9∶</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(3)从静止开始第一个</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内、第二个</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内、第三个</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内</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第</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个</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内的位移之比</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=1∶3∶5∶</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(4)从静止开始通过前</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位移、前2</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位移、前3</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位移</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前</a:t>
            </a:r>
            <a:r>
              <a:rPr lang="zh-CN" altLang="en-US" sz="2410" i="1" kern="0" dirty="0" smtClean="0">
                <a:solidFill>
                  <a:srgbClr val="000000"/>
                </a:solidFill>
                <a:latin typeface="Times New Roman" panose="02020603050405020304" pitchFamily="65" charset="-122"/>
                <a:ea typeface="华文细黑" panose="02010600040101010101" pitchFamily="65" charset="-122"/>
              </a:rPr>
              <a:t>nx</a:t>
            </a:r>
            <a:r>
              <a:rPr lang="zh-CN" altLang="en-US" sz="2410" kern="0" dirty="0" smtClean="0">
                <a:solidFill>
                  <a:srgbClr val="000000"/>
                </a:solidFill>
                <a:latin typeface="Times New Roman" panose="02020603050405020304" pitchFamily="65" charset="-122"/>
                <a:ea typeface="华文细黑" panose="02010600040101010101" pitchFamily="65" charset="-122"/>
              </a:rPr>
              <a:t>位移所用时间之比</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1990" kern="0" spc="101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045" kern="0" spc="73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045" kern="0" spc="95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(5)从初位置开始第一段</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、第二段</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、第三段</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第</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段</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所用时间之比</a:t>
            </a:r>
            <a:endParaRPr lang="zh-CN" altLang="en-US" dirty="0"/>
          </a:p>
        </p:txBody>
      </p:sp>
      <p:graphicFrame>
        <p:nvGraphicFramePr>
          <p:cNvPr id="4" name="对象 3"/>
          <p:cNvGraphicFramePr>
            <a:graphicFrameLocks noChangeAspect="1"/>
          </p:cNvGraphicFramePr>
          <p:nvPr/>
        </p:nvGraphicFramePr>
        <p:xfrm>
          <a:off x="3275639" y="5095208"/>
          <a:ext cx="380999" cy="342900"/>
        </p:xfrm>
        <a:graphic>
          <a:graphicData uri="http://schemas.openxmlformats.org/presentationml/2006/ole">
            <mc:AlternateContent xmlns:mc="http://schemas.openxmlformats.org/markup-compatibility/2006">
              <mc:Choice xmlns:v="urn:schemas-microsoft-com:vml" Requires="v">
                <p:oleObj spid="_x0000_s11265" name="Equation" r:id="rId1" imgW="10058400" imgH="9144000" progId="">
                  <p:embed/>
                </p:oleObj>
              </mc:Choice>
              <mc:Fallback>
                <p:oleObj name="Equation" r:id="rId1" imgW="10058400" imgH="9144000" progId="">
                  <p:embed/>
                  <p:pic>
                    <p:nvPicPr>
                      <p:cNvPr id="0" name="图片 11264"/>
                      <p:cNvPicPr>
                        <a:picLocks noChangeAspect="1"/>
                      </p:cNvPicPr>
                      <p:nvPr/>
                    </p:nvPicPr>
                    <p:blipFill>
                      <a:blip r:embed="rId2"/>
                      <a:stretch>
                        <a:fillRect/>
                      </a:stretch>
                    </p:blipFill>
                    <p:spPr>
                      <a:xfrm>
                        <a:off x="3275639" y="5095208"/>
                        <a:ext cx="380999" cy="342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962639" y="5095282"/>
          <a:ext cx="352425" cy="352425"/>
        </p:xfrm>
        <a:graphic>
          <a:graphicData uri="http://schemas.openxmlformats.org/presentationml/2006/ole">
            <mc:AlternateContent xmlns:mc="http://schemas.openxmlformats.org/markup-compatibility/2006">
              <mc:Choice xmlns:v="urn:schemas-microsoft-com:vml" Requires="v">
                <p:oleObj spid="_x0000_s11267" name="Equation" r:id="rId3" imgW="9448800" imgH="9448800" progId="">
                  <p:embed/>
                </p:oleObj>
              </mc:Choice>
              <mc:Fallback>
                <p:oleObj name="Equation" r:id="rId3" imgW="9448800" imgH="9448800" progId="">
                  <p:embed/>
                  <p:pic>
                    <p:nvPicPr>
                      <p:cNvPr id="0" name="图片 11266"/>
                      <p:cNvPicPr>
                        <a:picLocks noChangeAspect="1"/>
                      </p:cNvPicPr>
                      <p:nvPr/>
                    </p:nvPicPr>
                    <p:blipFill>
                      <a:blip r:embed="rId4"/>
                      <a:stretch>
                        <a:fillRect/>
                      </a:stretch>
                    </p:blipFill>
                    <p:spPr>
                      <a:xfrm>
                        <a:off x="3962639" y="5095282"/>
                        <a:ext cx="352425" cy="3524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233064" y="5095282"/>
          <a:ext cx="381000" cy="352425"/>
        </p:xfrm>
        <a:graphic>
          <a:graphicData uri="http://schemas.openxmlformats.org/presentationml/2006/ole">
            <mc:AlternateContent xmlns:mc="http://schemas.openxmlformats.org/markup-compatibility/2006">
              <mc:Choice xmlns:v="urn:schemas-microsoft-com:vml" Requires="v">
                <p:oleObj spid="_x0000_s11268" name="Equation" r:id="rId5" imgW="10058400" imgH="9448800" progId="">
                  <p:embed/>
                </p:oleObj>
              </mc:Choice>
              <mc:Fallback>
                <p:oleObj name="Equation" r:id="rId5" imgW="10058400" imgH="9448800" progId="">
                  <p:embed/>
                  <p:pic>
                    <p:nvPicPr>
                      <p:cNvPr id="0" name="图片 11267"/>
                      <p:cNvPicPr>
                        <a:picLocks noChangeAspect="1"/>
                      </p:cNvPicPr>
                      <p:nvPr/>
                    </p:nvPicPr>
                    <p:blipFill>
                      <a:blip r:embed="rId6"/>
                      <a:stretch>
                        <a:fillRect/>
                      </a:stretch>
                    </p:blipFill>
                    <p:spPr>
                      <a:xfrm>
                        <a:off x="5233064" y="5095282"/>
                        <a:ext cx="381000" cy="352425"/>
                      </a:xfrm>
                      <a:prstGeom prst="rect">
                        <a:avLst/>
                      </a:prstGeom>
                      <a:noFill/>
                      <a:ln w="9525">
                        <a:noFill/>
                      </a:ln>
                    </p:spPr>
                  </p:pic>
                </p:oleObj>
              </mc:Fallback>
            </mc:AlternateContent>
          </a:graphicData>
        </a:graphic>
      </p:graphicFrame>
      <p:sp>
        <p:nvSpPr>
          <p:cNvPr id="7" name="TextBox 2"/>
          <p:cNvSpPr txBox="1"/>
          <p:nvPr/>
        </p:nvSpPr>
        <p:spPr>
          <a:xfrm>
            <a:off x="468000" y="6036309"/>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1990" kern="0" spc="101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045" kern="0" spc="73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990" kern="0" spc="101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045" kern="0" spc="95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045" kern="0" spc="358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8" name="对象 7"/>
          <p:cNvGraphicFramePr>
            <a:graphicFrameLocks noChangeAspect="1"/>
          </p:cNvGraphicFramePr>
          <p:nvPr/>
        </p:nvGraphicFramePr>
        <p:xfrm>
          <a:off x="3598075" y="6134839"/>
          <a:ext cx="380999" cy="342899"/>
        </p:xfrm>
        <a:graphic>
          <a:graphicData uri="http://schemas.openxmlformats.org/presentationml/2006/ole">
            <mc:AlternateContent xmlns:mc="http://schemas.openxmlformats.org/markup-compatibility/2006">
              <mc:Choice xmlns:v="urn:schemas-microsoft-com:vml" Requires="v">
                <p:oleObj spid="_x0000_s11269" name="Equation" r:id="rId7" imgW="10058400" imgH="9144000" progId="">
                  <p:embed/>
                </p:oleObj>
              </mc:Choice>
              <mc:Fallback>
                <p:oleObj name="Equation" r:id="rId7" imgW="10058400" imgH="9144000" progId="">
                  <p:embed/>
                  <p:pic>
                    <p:nvPicPr>
                      <p:cNvPr id="0" name="图片 11268"/>
                      <p:cNvPicPr>
                        <a:picLocks noChangeAspect="1"/>
                      </p:cNvPicPr>
                      <p:nvPr/>
                    </p:nvPicPr>
                    <p:blipFill>
                      <a:blip r:embed="rId8"/>
                      <a:stretch>
                        <a:fillRect/>
                      </a:stretch>
                    </p:blipFill>
                    <p:spPr>
                      <a:xfrm>
                        <a:off x="3598075" y="6134839"/>
                        <a:ext cx="380999" cy="3428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743776" y="6134913"/>
          <a:ext cx="352424" cy="352424"/>
        </p:xfrm>
        <a:graphic>
          <a:graphicData uri="http://schemas.openxmlformats.org/presentationml/2006/ole">
            <mc:AlternateContent xmlns:mc="http://schemas.openxmlformats.org/markup-compatibility/2006">
              <mc:Choice xmlns:v="urn:schemas-microsoft-com:vml" Requires="v">
                <p:oleObj spid="_x0000_s11270" name="Equation" r:id="rId9" imgW="9448800" imgH="9448800" progId="">
                  <p:embed/>
                </p:oleObj>
              </mc:Choice>
              <mc:Fallback>
                <p:oleObj name="Equation" r:id="rId9" imgW="9448800" imgH="9448800" progId="">
                  <p:embed/>
                  <p:pic>
                    <p:nvPicPr>
                      <p:cNvPr id="0" name="图片 11269"/>
                      <p:cNvPicPr>
                        <a:picLocks noChangeAspect="1"/>
                      </p:cNvPicPr>
                      <p:nvPr/>
                    </p:nvPicPr>
                    <p:blipFill>
                      <a:blip r:embed="rId10"/>
                      <a:stretch>
                        <a:fillRect/>
                      </a:stretch>
                    </p:blipFill>
                    <p:spPr>
                      <a:xfrm>
                        <a:off x="4743776" y="6134913"/>
                        <a:ext cx="352424" cy="3524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5198101" y="6134839"/>
          <a:ext cx="381000" cy="342900"/>
        </p:xfrm>
        <a:graphic>
          <a:graphicData uri="http://schemas.openxmlformats.org/presentationml/2006/ole">
            <mc:AlternateContent xmlns:mc="http://schemas.openxmlformats.org/markup-compatibility/2006">
              <mc:Choice xmlns:v="urn:schemas-microsoft-com:vml" Requires="v">
                <p:oleObj spid="_x0000_s11271" name="Equation" r:id="rId11" imgW="10058400" imgH="9144000" progId="">
                  <p:embed/>
                </p:oleObj>
              </mc:Choice>
              <mc:Fallback>
                <p:oleObj name="Equation" r:id="rId11" imgW="10058400" imgH="9144000" progId="">
                  <p:embed/>
                  <p:pic>
                    <p:nvPicPr>
                      <p:cNvPr id="0" name="图片 11270"/>
                      <p:cNvPicPr>
                        <a:picLocks noChangeAspect="1"/>
                      </p:cNvPicPr>
                      <p:nvPr/>
                    </p:nvPicPr>
                    <p:blipFill>
                      <a:blip r:embed="rId12"/>
                      <a:stretch>
                        <a:fillRect/>
                      </a:stretch>
                    </p:blipFill>
                    <p:spPr>
                      <a:xfrm>
                        <a:off x="5198101" y="6134839"/>
                        <a:ext cx="381000" cy="3429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6700902" y="6134913"/>
          <a:ext cx="381000" cy="352425"/>
        </p:xfrm>
        <a:graphic>
          <a:graphicData uri="http://schemas.openxmlformats.org/presentationml/2006/ole">
            <mc:AlternateContent xmlns:mc="http://schemas.openxmlformats.org/markup-compatibility/2006">
              <mc:Choice xmlns:v="urn:schemas-microsoft-com:vml" Requires="v">
                <p:oleObj spid="_x0000_s11272" name="Equation" r:id="rId13" imgW="10058400" imgH="9448800" progId="">
                  <p:embed/>
                </p:oleObj>
              </mc:Choice>
              <mc:Fallback>
                <p:oleObj name="Equation" r:id="rId13" imgW="10058400" imgH="9448800" progId="">
                  <p:embed/>
                  <p:pic>
                    <p:nvPicPr>
                      <p:cNvPr id="0" name="图片 11271"/>
                      <p:cNvPicPr>
                        <a:picLocks noChangeAspect="1"/>
                      </p:cNvPicPr>
                      <p:nvPr/>
                    </p:nvPicPr>
                    <p:blipFill>
                      <a:blip r:embed="rId14"/>
                      <a:stretch>
                        <a:fillRect/>
                      </a:stretch>
                    </p:blipFill>
                    <p:spPr>
                      <a:xfrm>
                        <a:off x="6700902" y="6134913"/>
                        <a:ext cx="381000" cy="3524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7183802" y="6134913"/>
          <a:ext cx="714375" cy="352425"/>
        </p:xfrm>
        <a:graphic>
          <a:graphicData uri="http://schemas.openxmlformats.org/presentationml/2006/ole">
            <mc:AlternateContent xmlns:mc="http://schemas.openxmlformats.org/markup-compatibility/2006">
              <mc:Choice xmlns:v="urn:schemas-microsoft-com:vml" Requires="v">
                <p:oleObj spid="_x0000_s11273" name="Equation" r:id="rId15" imgW="18897600" imgH="9448800" progId="">
                  <p:embed/>
                </p:oleObj>
              </mc:Choice>
              <mc:Fallback>
                <p:oleObj name="Equation" r:id="rId15" imgW="18897600" imgH="9448800" progId="">
                  <p:embed/>
                  <p:pic>
                    <p:nvPicPr>
                      <p:cNvPr id="0" name="图片 11272"/>
                      <p:cNvPicPr>
                        <a:picLocks noChangeAspect="1"/>
                      </p:cNvPicPr>
                      <p:nvPr/>
                    </p:nvPicPr>
                    <p:blipFill>
                      <a:blip r:embed="rId16"/>
                      <a:stretch>
                        <a:fillRect/>
                      </a:stretch>
                    </p:blipFill>
                    <p:spPr>
                      <a:xfrm>
                        <a:off x="7183802" y="6134913"/>
                        <a:ext cx="714375" cy="352425"/>
                      </a:xfrm>
                      <a:prstGeom prst="rect">
                        <a:avLst/>
                      </a:prstGeom>
                      <a:noFill/>
                      <a:ln w="9525">
                        <a:noFill/>
                      </a:ln>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8844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典例3</a:t>
            </a:r>
            <a:r>
              <a:rPr lang="zh-CN" altLang="en-US" sz="2410" kern="0" dirty="0" smtClean="0">
                <a:solidFill>
                  <a:srgbClr val="000000"/>
                </a:solidFill>
                <a:latin typeface="Times New Roman" panose="02020603050405020304" pitchFamily="65" charset="-122"/>
                <a:ea typeface="华文细黑" panose="02010600040101010101" pitchFamily="65" charset="-122"/>
              </a:rPr>
              <a:t>　物体以一定的初速度冲上固定的光滑斜面,斜面总长度为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,到达斜面最高点</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时速度恰好为零。如图,已知物体运动到距斜面底端</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处的</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点时,所用时间为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,求物体</a:t>
            </a:r>
            <a:endParaRPr lang="zh-CN" altLang="en-US" dirty="0"/>
          </a:p>
          <a:p>
            <a:pPr marL="0" indent="0" eaLnBrk="0" latinLnBrk="1" hangingPunct="0">
              <a:lnSpc>
                <a:spcPct val="150000"/>
              </a:lnSpc>
              <a:spcBef>
                <a:spcPts val="26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滑到</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所用的时间</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6.jpeg"/>
          <p:cNvPicPr>
            <a:picLocks noChangeAspect="1"/>
          </p:cNvPicPr>
          <p:nvPr/>
        </p:nvPicPr>
        <p:blipFill>
          <a:blip r:embed="rId1"/>
          <a:stretch>
            <a:fillRect/>
          </a:stretch>
        </p:blipFill>
        <p:spPr>
          <a:xfrm>
            <a:off x="4726772" y="2634451"/>
            <a:ext cx="3090957" cy="1850816"/>
          </a:xfrm>
          <a:prstGeom prst="rect">
            <a:avLst/>
          </a:prstGeom>
        </p:spPr>
      </p:pic>
      <p:graphicFrame>
        <p:nvGraphicFramePr>
          <p:cNvPr id="5" name="对象 4"/>
          <p:cNvGraphicFramePr>
            <a:graphicFrameLocks noChangeAspect="1"/>
          </p:cNvGraphicFramePr>
          <p:nvPr/>
        </p:nvGraphicFramePr>
        <p:xfrm>
          <a:off x="7276500" y="1292583"/>
          <a:ext cx="219075" cy="657225"/>
        </p:xfrm>
        <a:graphic>
          <a:graphicData uri="http://schemas.openxmlformats.org/presentationml/2006/ole">
            <mc:AlternateContent xmlns:mc="http://schemas.openxmlformats.org/markup-compatibility/2006">
              <mc:Choice xmlns:v="urn:schemas-microsoft-com:vml" Requires="v">
                <p:oleObj spid="_x0000_s12289" name="Equation" r:id="rId2" imgW="5791200" imgH="17373600" progId="">
                  <p:embed/>
                </p:oleObj>
              </mc:Choice>
              <mc:Fallback>
                <p:oleObj name="Equation" r:id="rId2" imgW="5791200" imgH="17373600" progId="">
                  <p:embed/>
                  <p:pic>
                    <p:nvPicPr>
                      <p:cNvPr id="0" name="图片 12288"/>
                      <p:cNvPicPr>
                        <a:picLocks noChangeAspect="1"/>
                      </p:cNvPicPr>
                      <p:nvPr/>
                    </p:nvPicPr>
                    <p:blipFill>
                      <a:blip r:embed="rId3"/>
                      <a:stretch>
                        <a:fillRect/>
                      </a:stretch>
                    </p:blipFill>
                    <p:spPr>
                      <a:xfrm>
                        <a:off x="7276500" y="1292583"/>
                        <a:ext cx="219075" cy="657225"/>
                      </a:xfrm>
                      <a:prstGeom prst="rect">
                        <a:avLst/>
                      </a:prstGeom>
                      <a:noFill/>
                      <a:ln w="9525">
                        <a:noFill/>
                      </a:ln>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2242" y="487648"/>
            <a:ext cx="11831400" cy="5012270"/>
          </a:xfrm>
          <a:prstGeom prst="rect">
            <a:avLst/>
          </a:prstGeom>
          <a:noFill/>
        </p:spPr>
        <p:txBody>
          <a:bodyPr wrap="square" lIns="0" tIns="0" rIns="0" bIns="0" rtlCol="0">
            <a:spAutoFit/>
          </a:bodyPr>
          <a:lstStyle/>
          <a:p>
            <a:pPr eaLnBrk="0" latinLnBrk="1" hangingPunct="0">
              <a:lnSpc>
                <a:spcPct val="150000"/>
              </a:lnSpc>
              <a:spcBef>
                <a:spcPts val="1685"/>
              </a:spcBef>
            </a:pPr>
            <a:r>
              <a:rPr lang="zh-CN" altLang="en-US" sz="2500" b="1" dirty="0" smtClean="0">
                <a:solidFill>
                  <a:srgbClr val="DE0000"/>
                </a:solidFill>
                <a:latin typeface="微软雅黑" panose="020B0503020204020204" pitchFamily="34" charset="-122"/>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endParaRPr lang="zh-CN" altLang="en-US" sz="2800" dirty="0" smtClean="0"/>
          </a:p>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rPr>
              <a:t>解析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解法一　基本公式法</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设物体的初速度为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,加速度大小为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AC</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(另一解不合题意,舍去)</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2027837" y="2316515"/>
          <a:ext cx="219075" cy="657225"/>
        </p:xfrm>
        <a:graphic>
          <a:graphicData uri="http://schemas.openxmlformats.org/presentationml/2006/ole">
            <mc:AlternateContent xmlns:mc="http://schemas.openxmlformats.org/markup-compatibility/2006">
              <mc:Choice xmlns:v="urn:schemas-microsoft-com:vml" Requires="v">
                <p:oleObj spid="_x0000_s13313" name="Equation" r:id="rId1" imgW="5791200" imgH="17373600" progId="">
                  <p:embed/>
                </p:oleObj>
              </mc:Choice>
              <mc:Fallback>
                <p:oleObj name="Equation" r:id="rId1" imgW="5791200" imgH="17373600" progId="">
                  <p:embed/>
                  <p:pic>
                    <p:nvPicPr>
                      <p:cNvPr id="0" name="图片 13312"/>
                      <p:cNvPicPr>
                        <a:picLocks noChangeAspect="1"/>
                      </p:cNvPicPr>
                      <p:nvPr/>
                    </p:nvPicPr>
                    <p:blipFill>
                      <a:blip r:embed="rId2"/>
                      <a:stretch>
                        <a:fillRect/>
                      </a:stretch>
                    </p:blipFill>
                    <p:spPr>
                      <a:xfrm>
                        <a:off x="2027837" y="2316515"/>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362347" y="3610648"/>
          <a:ext cx="219075" cy="657225"/>
        </p:xfrm>
        <a:graphic>
          <a:graphicData uri="http://schemas.openxmlformats.org/presentationml/2006/ole">
            <mc:AlternateContent xmlns:mc="http://schemas.openxmlformats.org/markup-compatibility/2006">
              <mc:Choice xmlns:v="urn:schemas-microsoft-com:vml" Requires="v">
                <p:oleObj spid="_x0000_s13314" name="Equation" r:id="rId3" imgW="5791200" imgH="17373600" progId="">
                  <p:embed/>
                </p:oleObj>
              </mc:Choice>
              <mc:Fallback>
                <p:oleObj name="Equation" r:id="rId3" imgW="5791200" imgH="17373600" progId="">
                  <p:embed/>
                  <p:pic>
                    <p:nvPicPr>
                      <p:cNvPr id="0" name="图片 13313"/>
                      <p:cNvPicPr>
                        <a:picLocks noChangeAspect="1"/>
                      </p:cNvPicPr>
                      <p:nvPr/>
                    </p:nvPicPr>
                    <p:blipFill>
                      <a:blip r:embed="rId4"/>
                      <a:stretch>
                        <a:fillRect/>
                      </a:stretch>
                    </p:blipFill>
                    <p:spPr>
                      <a:xfrm>
                        <a:off x="1362347" y="3610648"/>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64290" y="4329860"/>
          <a:ext cx="219075" cy="657225"/>
        </p:xfrm>
        <a:graphic>
          <a:graphicData uri="http://schemas.openxmlformats.org/presentationml/2006/ole">
            <mc:AlternateContent xmlns:mc="http://schemas.openxmlformats.org/markup-compatibility/2006">
              <mc:Choice xmlns:v="urn:schemas-microsoft-com:vml" Requires="v">
                <p:oleObj spid="_x0000_s13315" name="Equation" r:id="rId5" imgW="5791200" imgH="17373600" progId="">
                  <p:embed/>
                </p:oleObj>
              </mc:Choice>
              <mc:Fallback>
                <p:oleObj name="Equation" r:id="rId5" imgW="5791200" imgH="17373600" progId="">
                  <p:embed/>
                  <p:pic>
                    <p:nvPicPr>
                      <p:cNvPr id="0" name="图片 13314"/>
                      <p:cNvPicPr>
                        <a:picLocks noChangeAspect="1"/>
                      </p:cNvPicPr>
                      <p:nvPr/>
                    </p:nvPicPr>
                    <p:blipFill>
                      <a:blip r:embed="rId6"/>
                      <a:stretch>
                        <a:fillRect/>
                      </a:stretch>
                    </p:blipFill>
                    <p:spPr>
                      <a:xfrm>
                        <a:off x="964290" y="4329860"/>
                        <a:ext cx="219075" cy="657225"/>
                      </a:xfrm>
                      <a:prstGeom prst="rect">
                        <a:avLst/>
                      </a:prstGeom>
                      <a:noFill/>
                      <a:ln w="9525">
                        <a:noFill/>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12635"/>
            <a:ext cx="11831400" cy="6350906"/>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解法二　逆向思维法</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物体以一定的初速度冲上斜面</a:t>
            </a:r>
            <a:r>
              <a:rPr lang="en-US" altLang="zh-CN"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到达</a:t>
            </a:r>
            <a:r>
              <a:rPr lang="en-US" altLang="zh-CN"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点时的速度恰好为</a:t>
            </a:r>
            <a:r>
              <a:rPr lang="en-US" altLang="zh-CN"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做匀减速直线运动</a:t>
            </a:r>
            <a:r>
              <a:rPr lang="en-US" altLang="zh-CN"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将此阶</a:t>
            </a:r>
            <a:b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段的逆运动看成沿斜面向下的初速度为</a:t>
            </a:r>
            <a:r>
              <a:rPr lang="en-US" altLang="zh-CN"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的匀加速直线运动。则</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790" kern="0" spc="83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(另一解不合题意,舍去)。</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解法三　比例法</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对于初速度为零的匀加速直线运动,物体在连续相等的时间内通过的位移之比</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=1∶3∶5∶…∶(2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由题意知物体做匀减速运动到达斜面最高点</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时速度恰好为零,将此阶段的逆运动看</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成沿斜面向下的初速度为0的匀加速直线运动,由题意有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=1∶3,通过</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的时间</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故通过</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的时间</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1156024" y="1982943"/>
          <a:ext cx="219075" cy="657225"/>
        </p:xfrm>
        <a:graphic>
          <a:graphicData uri="http://schemas.openxmlformats.org/presentationml/2006/ole">
            <mc:AlternateContent xmlns:mc="http://schemas.openxmlformats.org/markup-compatibility/2006">
              <mc:Choice xmlns:v="urn:schemas-microsoft-com:vml" Requires="v">
                <p:oleObj spid="_x0000_s14337" name="Equation" r:id="rId1" imgW="5791200" imgH="17373600" progId="">
                  <p:embed/>
                </p:oleObj>
              </mc:Choice>
              <mc:Fallback>
                <p:oleObj name="Equation" r:id="rId1" imgW="5791200" imgH="17373600" progId="">
                  <p:embed/>
                  <p:pic>
                    <p:nvPicPr>
                      <p:cNvPr id="0" name="图片 14336"/>
                      <p:cNvPicPr>
                        <a:picLocks noChangeAspect="1"/>
                      </p:cNvPicPr>
                      <p:nvPr/>
                    </p:nvPicPr>
                    <p:blipFill>
                      <a:blip r:embed="rId2"/>
                      <a:stretch>
                        <a:fillRect/>
                      </a:stretch>
                    </p:blipFill>
                    <p:spPr>
                      <a:xfrm>
                        <a:off x="1156024" y="198294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632689" y="1982943"/>
          <a:ext cx="219075" cy="657225"/>
        </p:xfrm>
        <a:graphic>
          <a:graphicData uri="http://schemas.openxmlformats.org/presentationml/2006/ole">
            <mc:AlternateContent xmlns:mc="http://schemas.openxmlformats.org/markup-compatibility/2006">
              <mc:Choice xmlns:v="urn:schemas-microsoft-com:vml" Requires="v">
                <p:oleObj spid="_x0000_s14338" name="Equation" r:id="rId3" imgW="5791200" imgH="17373600" progId="">
                  <p:embed/>
                </p:oleObj>
              </mc:Choice>
              <mc:Fallback>
                <p:oleObj name="Equation" r:id="rId3" imgW="5791200" imgH="17373600" progId="">
                  <p:embed/>
                  <p:pic>
                    <p:nvPicPr>
                      <p:cNvPr id="0" name="图片 14337"/>
                      <p:cNvPicPr>
                        <a:picLocks noChangeAspect="1"/>
                      </p:cNvPicPr>
                      <p:nvPr/>
                    </p:nvPicPr>
                    <p:blipFill>
                      <a:blip r:embed="rId4"/>
                      <a:stretch>
                        <a:fillRect/>
                      </a:stretch>
                    </p:blipFill>
                    <p:spPr>
                      <a:xfrm>
                        <a:off x="1632689" y="198294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003880" y="2126078"/>
          <a:ext cx="333375" cy="381000"/>
        </p:xfrm>
        <a:graphic>
          <a:graphicData uri="http://schemas.openxmlformats.org/presentationml/2006/ole">
            <mc:AlternateContent xmlns:mc="http://schemas.openxmlformats.org/markup-compatibility/2006">
              <mc:Choice xmlns:v="urn:schemas-microsoft-com:vml" Requires="v">
                <p:oleObj spid="_x0000_s14339" name="Equation" r:id="rId5" imgW="8839200" imgH="10058400" progId="">
                  <p:embed/>
                </p:oleObj>
              </mc:Choice>
              <mc:Fallback>
                <p:oleObj name="Equation" r:id="rId5" imgW="8839200" imgH="10058400" progId="">
                  <p:embed/>
                  <p:pic>
                    <p:nvPicPr>
                      <p:cNvPr id="0" name="图片 14338"/>
                      <p:cNvPicPr>
                        <a:picLocks noChangeAspect="1"/>
                      </p:cNvPicPr>
                      <p:nvPr/>
                    </p:nvPicPr>
                    <p:blipFill>
                      <a:blip r:embed="rId6"/>
                      <a:stretch>
                        <a:fillRect/>
                      </a:stretch>
                    </p:blipFill>
                    <p:spPr>
                      <a:xfrm>
                        <a:off x="2003880" y="2126078"/>
                        <a:ext cx="333375" cy="381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177840" y="1982943"/>
          <a:ext cx="219075" cy="657225"/>
        </p:xfrm>
        <a:graphic>
          <a:graphicData uri="http://schemas.openxmlformats.org/presentationml/2006/ole">
            <mc:AlternateContent xmlns:mc="http://schemas.openxmlformats.org/markup-compatibility/2006">
              <mc:Choice xmlns:v="urn:schemas-microsoft-com:vml" Requires="v">
                <p:oleObj spid="_x0000_s14340" name="Equation" r:id="rId7" imgW="5791200" imgH="17373600" progId="">
                  <p:embed/>
                </p:oleObj>
              </mc:Choice>
              <mc:Fallback>
                <p:oleObj name="Equation" r:id="rId7" imgW="5791200" imgH="17373600" progId="">
                  <p:embed/>
                  <p:pic>
                    <p:nvPicPr>
                      <p:cNvPr id="0" name="图片 14339"/>
                      <p:cNvPicPr>
                        <a:picLocks noChangeAspect="1"/>
                      </p:cNvPicPr>
                      <p:nvPr/>
                    </p:nvPicPr>
                    <p:blipFill>
                      <a:blip r:embed="rId8"/>
                      <a:stretch>
                        <a:fillRect/>
                      </a:stretch>
                    </p:blipFill>
                    <p:spPr>
                      <a:xfrm>
                        <a:off x="3177840" y="1982943"/>
                        <a:ext cx="219075" cy="657225"/>
                      </a:xfrm>
                      <a:prstGeom prst="rect">
                        <a:avLst/>
                      </a:prstGeom>
                      <a:noFill/>
                      <a:ln w="9525">
                        <a:noFill/>
                      </a:ln>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8351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解法四　平均速度法</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中间时刻的瞬时速度等于这段时间内的平均速度,则有</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1565" kern="0" spc="150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268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223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7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又因为</a:t>
            </a:r>
            <a:r>
              <a:rPr lang="zh-CN" altLang="en-US" sz="1790" kern="0" spc="23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790" kern="0" spc="309"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AC</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7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980" kern="0" spc="109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点是物体由</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运动到</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过程中的中间时刻对应的位置,故</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解法五　图像法</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作出物体由</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运动到</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过程中的</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图像,如图所示</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468000" y="1978651"/>
          <a:ext cx="390525" cy="333375"/>
        </p:xfrm>
        <a:graphic>
          <a:graphicData uri="http://schemas.openxmlformats.org/presentationml/2006/ole">
            <mc:AlternateContent xmlns:mc="http://schemas.openxmlformats.org/markup-compatibility/2006">
              <mc:Choice xmlns:v="urn:schemas-microsoft-com:vml" Requires="v">
                <p:oleObj spid="_x0000_s15361" name="Equation" r:id="rId1" imgW="10363200" imgH="8839200" progId="">
                  <p:embed/>
                </p:oleObj>
              </mc:Choice>
              <mc:Fallback>
                <p:oleObj name="Equation" r:id="rId1" imgW="10363200" imgH="8839200" progId="">
                  <p:embed/>
                  <p:pic>
                    <p:nvPicPr>
                      <p:cNvPr id="0" name="图片 15360"/>
                      <p:cNvPicPr>
                        <a:picLocks noChangeAspect="1"/>
                      </p:cNvPicPr>
                      <p:nvPr/>
                    </p:nvPicPr>
                    <p:blipFill>
                      <a:blip r:embed="rId2"/>
                      <a:stretch>
                        <a:fillRect/>
                      </a:stretch>
                    </p:blipFill>
                    <p:spPr>
                      <a:xfrm>
                        <a:off x="468000" y="1978651"/>
                        <a:ext cx="390525" cy="3333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31098" y="1845376"/>
          <a:ext cx="733424" cy="657225"/>
        </p:xfrm>
        <a:graphic>
          <a:graphicData uri="http://schemas.openxmlformats.org/presentationml/2006/ole">
            <mc:AlternateContent xmlns:mc="http://schemas.openxmlformats.org/markup-compatibility/2006">
              <mc:Choice xmlns:v="urn:schemas-microsoft-com:vml" Requires="v">
                <p:oleObj spid="_x0000_s15362" name="Equation" r:id="rId3" imgW="19507200" imgH="17373600" progId="">
                  <p:embed/>
                </p:oleObj>
              </mc:Choice>
              <mc:Fallback>
                <p:oleObj name="Equation" r:id="rId3" imgW="19507200" imgH="17373600" progId="">
                  <p:embed/>
                  <p:pic>
                    <p:nvPicPr>
                      <p:cNvPr id="0" name="图片 15361"/>
                      <p:cNvPicPr>
                        <a:picLocks noChangeAspect="1"/>
                      </p:cNvPicPr>
                      <p:nvPr/>
                    </p:nvPicPr>
                    <p:blipFill>
                      <a:blip r:embed="rId4"/>
                      <a:stretch>
                        <a:fillRect/>
                      </a:stretch>
                    </p:blipFill>
                    <p:spPr>
                      <a:xfrm>
                        <a:off x="1031098" y="1845376"/>
                        <a:ext cx="733424"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937096" y="1845376"/>
          <a:ext cx="676274" cy="657225"/>
        </p:xfrm>
        <a:graphic>
          <a:graphicData uri="http://schemas.openxmlformats.org/presentationml/2006/ole">
            <mc:AlternateContent xmlns:mc="http://schemas.openxmlformats.org/markup-compatibility/2006">
              <mc:Choice xmlns:v="urn:schemas-microsoft-com:vml" Requires="v">
                <p:oleObj spid="_x0000_s15363" name="Equation" r:id="rId5" imgW="17983200" imgH="17373600" progId="">
                  <p:embed/>
                </p:oleObj>
              </mc:Choice>
              <mc:Fallback>
                <p:oleObj name="Equation" r:id="rId5" imgW="17983200" imgH="17373600" progId="">
                  <p:embed/>
                  <p:pic>
                    <p:nvPicPr>
                      <p:cNvPr id="0" name="图片 15362"/>
                      <p:cNvPicPr>
                        <a:picLocks noChangeAspect="1"/>
                      </p:cNvPicPr>
                      <p:nvPr/>
                    </p:nvPicPr>
                    <p:blipFill>
                      <a:blip r:embed="rId6"/>
                      <a:stretch>
                        <a:fillRect/>
                      </a:stretch>
                    </p:blipFill>
                    <p:spPr>
                      <a:xfrm>
                        <a:off x="1937096" y="1845376"/>
                        <a:ext cx="676274"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785944" y="1845376"/>
          <a:ext cx="295275" cy="657225"/>
        </p:xfrm>
        <a:graphic>
          <a:graphicData uri="http://schemas.openxmlformats.org/presentationml/2006/ole">
            <mc:AlternateContent xmlns:mc="http://schemas.openxmlformats.org/markup-compatibility/2006">
              <mc:Choice xmlns:v="urn:schemas-microsoft-com:vml" Requires="v">
                <p:oleObj spid="_x0000_s15364" name="Equation" r:id="rId7" imgW="7924800" imgH="17373600" progId="">
                  <p:embed/>
                </p:oleObj>
              </mc:Choice>
              <mc:Fallback>
                <p:oleObj name="Equation" r:id="rId7" imgW="7924800" imgH="17373600" progId="">
                  <p:embed/>
                  <p:pic>
                    <p:nvPicPr>
                      <p:cNvPr id="0" name="图片 15363"/>
                      <p:cNvPicPr>
                        <a:picLocks noChangeAspect="1"/>
                      </p:cNvPicPr>
                      <p:nvPr/>
                    </p:nvPicPr>
                    <p:blipFill>
                      <a:blip r:embed="rId8"/>
                      <a:stretch>
                        <a:fillRect/>
                      </a:stretch>
                    </p:blipFill>
                    <p:spPr>
                      <a:xfrm>
                        <a:off x="2785944" y="1845376"/>
                        <a:ext cx="2952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386000" y="2747851"/>
          <a:ext cx="257174" cy="380999"/>
        </p:xfrm>
        <a:graphic>
          <a:graphicData uri="http://schemas.openxmlformats.org/presentationml/2006/ole">
            <mc:AlternateContent xmlns:mc="http://schemas.openxmlformats.org/markup-compatibility/2006">
              <mc:Choice xmlns:v="urn:schemas-microsoft-com:vml" Requires="v">
                <p:oleObj spid="_x0000_s15365" name="Equation" r:id="rId9" imgW="6705600" imgH="10058400" progId="">
                  <p:embed/>
                </p:oleObj>
              </mc:Choice>
              <mc:Fallback>
                <p:oleObj name="Equation" r:id="rId9" imgW="6705600" imgH="10058400" progId="">
                  <p:embed/>
                  <p:pic>
                    <p:nvPicPr>
                      <p:cNvPr id="0" name="图片 15364"/>
                      <p:cNvPicPr>
                        <a:picLocks noChangeAspect="1"/>
                      </p:cNvPicPr>
                      <p:nvPr/>
                    </p:nvPicPr>
                    <p:blipFill>
                      <a:blip r:embed="rId10"/>
                      <a:stretch>
                        <a:fillRect/>
                      </a:stretch>
                    </p:blipFill>
                    <p:spPr>
                      <a:xfrm>
                        <a:off x="1386000" y="2747851"/>
                        <a:ext cx="257174" cy="380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531286" y="2747851"/>
          <a:ext cx="266699" cy="380999"/>
        </p:xfrm>
        <a:graphic>
          <a:graphicData uri="http://schemas.openxmlformats.org/presentationml/2006/ole">
            <mc:AlternateContent xmlns:mc="http://schemas.openxmlformats.org/markup-compatibility/2006">
              <mc:Choice xmlns:v="urn:schemas-microsoft-com:vml" Requires="v">
                <p:oleObj spid="_x0000_s15366" name="Equation" r:id="rId11" imgW="7010400" imgH="10058400" progId="">
                  <p:embed/>
                </p:oleObj>
              </mc:Choice>
              <mc:Fallback>
                <p:oleObj name="Equation" r:id="rId11" imgW="7010400" imgH="10058400" progId="">
                  <p:embed/>
                  <p:pic>
                    <p:nvPicPr>
                      <p:cNvPr id="0" name="图片 15365"/>
                      <p:cNvPicPr>
                        <a:picLocks noChangeAspect="1"/>
                      </p:cNvPicPr>
                      <p:nvPr/>
                    </p:nvPicPr>
                    <p:blipFill>
                      <a:blip r:embed="rId12"/>
                      <a:stretch>
                        <a:fillRect/>
                      </a:stretch>
                    </p:blipFill>
                    <p:spPr>
                      <a:xfrm>
                        <a:off x="2531286" y="2747851"/>
                        <a:ext cx="266699" cy="3809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181817" y="2604716"/>
          <a:ext cx="219075" cy="657225"/>
        </p:xfrm>
        <a:graphic>
          <a:graphicData uri="http://schemas.openxmlformats.org/presentationml/2006/ole">
            <mc:AlternateContent xmlns:mc="http://schemas.openxmlformats.org/markup-compatibility/2006">
              <mc:Choice xmlns:v="urn:schemas-microsoft-com:vml" Requires="v">
                <p:oleObj spid="_x0000_s15367" name="Equation" r:id="rId13" imgW="5791200" imgH="17373600" progId="">
                  <p:embed/>
                </p:oleObj>
              </mc:Choice>
              <mc:Fallback>
                <p:oleObj name="Equation" r:id="rId13" imgW="5791200" imgH="17373600" progId="">
                  <p:embed/>
                  <p:pic>
                    <p:nvPicPr>
                      <p:cNvPr id="0" name="图片 15366"/>
                      <p:cNvPicPr>
                        <a:picLocks noChangeAspect="1"/>
                      </p:cNvPicPr>
                      <p:nvPr/>
                    </p:nvPicPr>
                    <p:blipFill>
                      <a:blip r:embed="rId14"/>
                      <a:stretch>
                        <a:fillRect/>
                      </a:stretch>
                    </p:blipFill>
                    <p:spPr>
                      <a:xfrm>
                        <a:off x="4181817" y="2604716"/>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091058" y="3323928"/>
          <a:ext cx="295275" cy="657225"/>
        </p:xfrm>
        <a:graphic>
          <a:graphicData uri="http://schemas.openxmlformats.org/presentationml/2006/ole">
            <mc:AlternateContent xmlns:mc="http://schemas.openxmlformats.org/markup-compatibility/2006">
              <mc:Choice xmlns:v="urn:schemas-microsoft-com:vml" Requires="v">
                <p:oleObj spid="_x0000_s15368" name="Equation" r:id="rId15" imgW="7924800" imgH="17373600" progId="">
                  <p:embed/>
                </p:oleObj>
              </mc:Choice>
              <mc:Fallback>
                <p:oleObj name="Equation" r:id="rId15" imgW="7924800" imgH="17373600" progId="">
                  <p:embed/>
                  <p:pic>
                    <p:nvPicPr>
                      <p:cNvPr id="0" name="图片 15367"/>
                      <p:cNvPicPr>
                        <a:picLocks noChangeAspect="1"/>
                      </p:cNvPicPr>
                      <p:nvPr/>
                    </p:nvPicPr>
                    <p:blipFill>
                      <a:blip r:embed="rId16"/>
                      <a:stretch>
                        <a:fillRect/>
                      </a:stretch>
                    </p:blipFill>
                    <p:spPr>
                      <a:xfrm>
                        <a:off x="2091058" y="3323928"/>
                        <a:ext cx="2952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1173058" y="4063496"/>
          <a:ext cx="390524" cy="333374"/>
        </p:xfrm>
        <a:graphic>
          <a:graphicData uri="http://schemas.openxmlformats.org/presentationml/2006/ole">
            <mc:AlternateContent xmlns:mc="http://schemas.openxmlformats.org/markup-compatibility/2006">
              <mc:Choice xmlns:v="urn:schemas-microsoft-com:vml" Requires="v">
                <p:oleObj spid="_x0000_s15369" name="Equation" r:id="rId17" imgW="10363200" imgH="8839200" progId="">
                  <p:embed/>
                </p:oleObj>
              </mc:Choice>
              <mc:Fallback>
                <p:oleObj name="Equation" r:id="rId17" imgW="10363200" imgH="8839200" progId="">
                  <p:embed/>
                  <p:pic>
                    <p:nvPicPr>
                      <p:cNvPr id="0" name="图片 15368"/>
                      <p:cNvPicPr>
                        <a:picLocks noChangeAspect="1"/>
                      </p:cNvPicPr>
                      <p:nvPr/>
                    </p:nvPicPr>
                    <p:blipFill>
                      <a:blip r:embed="rId18"/>
                      <a:stretch>
                        <a:fillRect/>
                      </a:stretch>
                    </p:blipFill>
                    <p:spPr>
                      <a:xfrm>
                        <a:off x="1173058" y="4063496"/>
                        <a:ext cx="390524" cy="333374"/>
                      </a:xfrm>
                      <a:prstGeom prst="rect">
                        <a:avLst/>
                      </a:prstGeom>
                      <a:noFill/>
                      <a:ln w="9525">
                        <a:noFill/>
                      </a:ln>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912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7300" kern="0" spc="972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70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根据相似三角形几何关系有</a:t>
            </a:r>
            <a:r>
              <a:rPr lang="zh-CN" altLang="en-US" sz="3315" kern="0" spc="2157"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185" kern="0" spc="131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图线与时间轴围成的面积表示位移,即</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AOC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BDC</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DO</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CD</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CO</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联立可得</a:t>
            </a:r>
            <a:r>
              <a:rPr lang="zh-CN" altLang="en-US" sz="2975" kern="0" spc="-1249"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450" kern="0" spc="4651"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(另一解不合题意,舍去)。</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3" descr="textimage7.jpeg"/>
          <p:cNvPicPr>
            <a:picLocks noChangeAspect="1"/>
          </p:cNvPicPr>
          <p:nvPr/>
        </p:nvPicPr>
        <p:blipFill>
          <a:blip r:embed="rId1"/>
          <a:stretch>
            <a:fillRect/>
          </a:stretch>
        </p:blipFill>
        <p:spPr>
          <a:xfrm>
            <a:off x="4726772" y="705625"/>
            <a:ext cx="2162175" cy="1885950"/>
          </a:xfrm>
          <a:prstGeom prst="rect">
            <a:avLst/>
          </a:prstGeom>
        </p:spPr>
      </p:pic>
      <p:graphicFrame>
        <p:nvGraphicFramePr>
          <p:cNvPr id="5" name="对象 4"/>
          <p:cNvGraphicFramePr>
            <a:graphicFrameLocks noChangeAspect="1"/>
          </p:cNvGraphicFramePr>
          <p:nvPr/>
        </p:nvGraphicFramePr>
        <p:xfrm>
          <a:off x="4140000" y="2679891"/>
          <a:ext cx="695324" cy="723900"/>
        </p:xfrm>
        <a:graphic>
          <a:graphicData uri="http://schemas.openxmlformats.org/presentationml/2006/ole">
            <mc:AlternateContent xmlns:mc="http://schemas.openxmlformats.org/markup-compatibility/2006">
              <mc:Choice xmlns:v="urn:schemas-microsoft-com:vml" Requires="v">
                <p:oleObj spid="_x0000_s16385" name="Equation" r:id="rId2" imgW="18288000" imgH="19202400" progId="">
                  <p:embed/>
                </p:oleObj>
              </mc:Choice>
              <mc:Fallback>
                <p:oleObj name="Equation" r:id="rId2" imgW="18288000" imgH="19202400" progId="">
                  <p:embed/>
                  <p:pic>
                    <p:nvPicPr>
                      <p:cNvPr id="0" name="图片 16384"/>
                      <p:cNvPicPr>
                        <a:picLocks noChangeAspect="1"/>
                      </p:cNvPicPr>
                      <p:nvPr/>
                    </p:nvPicPr>
                    <p:blipFill>
                      <a:blip r:embed="rId3"/>
                      <a:stretch>
                        <a:fillRect/>
                      </a:stretch>
                    </p:blipFill>
                    <p:spPr>
                      <a:xfrm>
                        <a:off x="4140000" y="2679891"/>
                        <a:ext cx="695324"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007898" y="2630778"/>
          <a:ext cx="571500" cy="695324"/>
        </p:xfrm>
        <a:graphic>
          <a:graphicData uri="http://schemas.openxmlformats.org/presentationml/2006/ole">
            <mc:AlternateContent xmlns:mc="http://schemas.openxmlformats.org/markup-compatibility/2006">
              <mc:Choice xmlns:v="urn:schemas-microsoft-com:vml" Requires="v">
                <p:oleObj spid="_x0000_s16386" name="Equation" r:id="rId4" imgW="15240000" imgH="18288000" progId="">
                  <p:embed/>
                </p:oleObj>
              </mc:Choice>
              <mc:Fallback>
                <p:oleObj name="Equation" r:id="rId4" imgW="15240000" imgH="18288000" progId="">
                  <p:embed/>
                  <p:pic>
                    <p:nvPicPr>
                      <p:cNvPr id="0" name="图片 16385"/>
                      <p:cNvPicPr>
                        <a:picLocks noChangeAspect="1"/>
                      </p:cNvPicPr>
                      <p:nvPr/>
                    </p:nvPicPr>
                    <p:blipFill>
                      <a:blip r:embed="rId5"/>
                      <a:stretch>
                        <a:fillRect/>
                      </a:stretch>
                    </p:blipFill>
                    <p:spPr>
                      <a:xfrm>
                        <a:off x="5007898" y="2630778"/>
                        <a:ext cx="571500" cy="6953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692000" y="4623175"/>
          <a:ext cx="219075" cy="657224"/>
        </p:xfrm>
        <a:graphic>
          <a:graphicData uri="http://schemas.openxmlformats.org/presentationml/2006/ole">
            <mc:AlternateContent xmlns:mc="http://schemas.openxmlformats.org/markup-compatibility/2006">
              <mc:Choice xmlns:v="urn:schemas-microsoft-com:vml" Requires="v">
                <p:oleObj spid="_x0000_s16387" name="Equation" r:id="rId6" imgW="5791200" imgH="17373600" progId="">
                  <p:embed/>
                </p:oleObj>
              </mc:Choice>
              <mc:Fallback>
                <p:oleObj name="Equation" r:id="rId6" imgW="5791200" imgH="17373600" progId="">
                  <p:embed/>
                  <p:pic>
                    <p:nvPicPr>
                      <p:cNvPr id="0" name="图片 16386"/>
                      <p:cNvPicPr>
                        <a:picLocks noChangeAspect="1"/>
                      </p:cNvPicPr>
                      <p:nvPr/>
                    </p:nvPicPr>
                    <p:blipFill>
                      <a:blip r:embed="rId7"/>
                      <a:stretch>
                        <a:fillRect/>
                      </a:stretch>
                    </p:blipFill>
                    <p:spPr>
                      <a:xfrm>
                        <a:off x="1692000" y="4623175"/>
                        <a:ext cx="219075"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083648" y="4595159"/>
          <a:ext cx="1028699" cy="761999"/>
        </p:xfrm>
        <a:graphic>
          <a:graphicData uri="http://schemas.openxmlformats.org/presentationml/2006/ole">
            <mc:AlternateContent xmlns:mc="http://schemas.openxmlformats.org/markup-compatibility/2006">
              <mc:Choice xmlns:v="urn:schemas-microsoft-com:vml" Requires="v">
                <p:oleObj spid="_x0000_s16388" name="Equation" r:id="rId8" imgW="27127200" imgH="20116800" progId="">
                  <p:embed/>
                </p:oleObj>
              </mc:Choice>
              <mc:Fallback>
                <p:oleObj name="Equation" r:id="rId8" imgW="27127200" imgH="20116800" progId="">
                  <p:embed/>
                  <p:pic>
                    <p:nvPicPr>
                      <p:cNvPr id="0" name="图片 16387"/>
                      <p:cNvPicPr>
                        <a:picLocks noChangeAspect="1"/>
                      </p:cNvPicPr>
                      <p:nvPr/>
                    </p:nvPicPr>
                    <p:blipFill>
                      <a:blip r:embed="rId9"/>
                      <a:stretch>
                        <a:fillRect/>
                      </a:stretch>
                    </p:blipFill>
                    <p:spPr>
                      <a:xfrm>
                        <a:off x="2083648" y="4595159"/>
                        <a:ext cx="1028699" cy="761999"/>
                      </a:xfrm>
                      <a:prstGeom prst="rect">
                        <a:avLst/>
                      </a:prstGeom>
                      <a:noFill/>
                      <a:ln w="9525">
                        <a:noFill/>
                      </a:ln>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1</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运动的描述</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288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处理匀变速直线运动问题的方法</a:t>
            </a:r>
            <a:endParaRPr lang="zh-CN" altLang="en-US" dirty="0"/>
          </a:p>
          <a:p>
            <a:pPr marL="0" indent="0" eaLnBrk="0" latinLnBrk="1" hangingPunct="0">
              <a:lnSpc>
                <a:spcPct val="150000"/>
              </a:lnSpc>
              <a:spcBef>
                <a:spcPts val="145"/>
              </a:spcBef>
              <a:buNone/>
            </a:pPr>
            <a:r>
              <a:rPr lang="zh-CN" altLang="en-US" sz="13735" kern="0" spc="1011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8.jpeg"/>
          <p:cNvPicPr>
            <a:picLocks noChangeAspect="1"/>
          </p:cNvPicPr>
          <p:nvPr/>
        </p:nvPicPr>
        <p:blipFill>
          <a:blip r:embed="rId1"/>
          <a:stretch>
            <a:fillRect/>
          </a:stretch>
        </p:blipFill>
        <p:spPr>
          <a:xfrm>
            <a:off x="4155268" y="1848633"/>
            <a:ext cx="3643338" cy="45255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650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典例4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(2024届河南鹤壁毛坦高级中学期中)</a:t>
            </a:r>
            <a:r>
              <a:rPr lang="zh-CN" altLang="en-US" sz="2410" kern="0" dirty="0" smtClean="0">
                <a:solidFill>
                  <a:srgbClr val="000000"/>
                </a:solidFill>
                <a:latin typeface="Times New Roman" panose="02020603050405020304" pitchFamily="65" charset="-122"/>
                <a:ea typeface="华文细黑" panose="02010600040101010101" pitchFamily="65" charset="-122"/>
              </a:rPr>
              <a:t>一辆汽车在平直公路上匀速行驶,遇到紧</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急情况,突然刹车,从开始刹车起运动过程中的位移(单位:m)与时间(单位:s)的关系式为</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=30</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-2.5</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(m),下列分析正确的是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A.刹车过程中最后1 s内的位移大小是5 m</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B.刹车过程中在相邻1 s内的位移差的绝对值为10 m</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C.从刹车开始计时,8 s内通过的位移大小为80 m</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D.从刹车开始计时,第1 s内和第2 s内的位移大小之比为11∶</a:t>
            </a:r>
            <a:r>
              <a:rPr lang="zh-CN" altLang="en-US" sz="2410" kern="0" dirty="0" smtClean="0">
                <a:solidFill>
                  <a:srgbClr val="000000"/>
                </a:solidFill>
                <a:latin typeface="Times New Roman" panose="02020603050405020304" pitchFamily="65" charset="-122"/>
                <a:ea typeface="华文细黑" panose="02010600040101010101" pitchFamily="65" charset="-122"/>
              </a:rPr>
              <a:t>9</a:t>
            </a:r>
            <a:endParaRPr lang="zh-CN" altLang="en-US" dirty="0"/>
          </a:p>
        </p:txBody>
      </p:sp>
      <p:sp>
        <p:nvSpPr>
          <p:cNvPr id="3" name="文本框 8"/>
          <p:cNvSpPr txBox="1"/>
          <p:nvPr/>
        </p:nvSpPr>
        <p:spPr>
          <a:xfrm>
            <a:off x="5298276"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5249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由匀变速直线运动位移与时间关系式</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可得,初速度</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=30 m/s,加速度</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26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-5 m/s</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,刹车过程中在相邻1 s内的位移差的绝对值|Δ</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(Δ</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|=5 m,从刹车开始计时到</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停下的时间</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45" kern="0" spc="220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=6 s,8 s内通过的位移大小为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220" kern="0" spc="278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=90 m,</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B、C错误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。把末速度</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32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为0的匀减速直线运动看成逆向的初速度为0的匀加速直线运动,刹车过程中最后1 s内</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的位移大小为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790" kern="0" spc="38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=2.5 m,从刹车开始计时,第1 s内和第2 s内的位移大小之比为1</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26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1∶9,</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A错误,D正确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7057943" y="735663"/>
          <a:ext cx="219075" cy="657225"/>
        </p:xfrm>
        <a:graphic>
          <a:graphicData uri="http://schemas.openxmlformats.org/presentationml/2006/ole">
            <mc:AlternateContent xmlns:mc="http://schemas.openxmlformats.org/markup-compatibility/2006">
              <mc:Choice xmlns:v="urn:schemas-microsoft-com:vml" Requires="v">
                <p:oleObj spid="_x0000_s17409" name="Equation" r:id="rId1" imgW="5791200" imgH="17373600" progId="">
                  <p:embed/>
                </p:oleObj>
              </mc:Choice>
              <mc:Fallback>
                <p:oleObj name="Equation" r:id="rId1" imgW="5791200" imgH="17373600" progId="">
                  <p:embed/>
                  <p:pic>
                    <p:nvPicPr>
                      <p:cNvPr id="0" name="图片 17408"/>
                      <p:cNvPicPr>
                        <a:picLocks noChangeAspect="1"/>
                      </p:cNvPicPr>
                      <p:nvPr/>
                    </p:nvPicPr>
                    <p:blipFill>
                      <a:blip r:embed="rId2"/>
                      <a:stretch>
                        <a:fillRect/>
                      </a:stretch>
                    </p:blipFill>
                    <p:spPr>
                      <a:xfrm>
                        <a:off x="7057943" y="73566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374598" y="2060887"/>
          <a:ext cx="666749" cy="657224"/>
        </p:xfrm>
        <a:graphic>
          <a:graphicData uri="http://schemas.openxmlformats.org/presentationml/2006/ole">
            <mc:AlternateContent xmlns:mc="http://schemas.openxmlformats.org/markup-compatibility/2006">
              <mc:Choice xmlns:v="urn:schemas-microsoft-com:vml" Requires="v">
                <p:oleObj spid="_x0000_s17410" name="Equation" r:id="rId3" imgW="17678400" imgH="17373600" progId="">
                  <p:embed/>
                </p:oleObj>
              </mc:Choice>
              <mc:Fallback>
                <p:oleObj name="Equation" r:id="rId3" imgW="17678400" imgH="17373600" progId="">
                  <p:embed/>
                  <p:pic>
                    <p:nvPicPr>
                      <p:cNvPr id="0" name="图片 17409"/>
                      <p:cNvPicPr>
                        <a:picLocks noChangeAspect="1"/>
                      </p:cNvPicPr>
                      <p:nvPr/>
                    </p:nvPicPr>
                    <p:blipFill>
                      <a:blip r:embed="rId4"/>
                      <a:stretch>
                        <a:fillRect/>
                      </a:stretch>
                    </p:blipFill>
                    <p:spPr>
                      <a:xfrm>
                        <a:off x="2374598" y="2060887"/>
                        <a:ext cx="666749"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167808" y="2023048"/>
          <a:ext cx="761999" cy="695324"/>
        </p:xfrm>
        <a:graphic>
          <a:graphicData uri="http://schemas.openxmlformats.org/presentationml/2006/ole">
            <mc:AlternateContent xmlns:mc="http://schemas.openxmlformats.org/markup-compatibility/2006">
              <mc:Choice xmlns:v="urn:schemas-microsoft-com:vml" Requires="v">
                <p:oleObj spid="_x0000_s17411" name="Equation" r:id="rId5" imgW="20116800" imgH="18288000" progId="">
                  <p:embed/>
                </p:oleObj>
              </mc:Choice>
              <mc:Fallback>
                <p:oleObj name="Equation" r:id="rId5" imgW="20116800" imgH="18288000" progId="">
                  <p:embed/>
                  <p:pic>
                    <p:nvPicPr>
                      <p:cNvPr id="0" name="图片 17410"/>
                      <p:cNvPicPr>
                        <a:picLocks noChangeAspect="1"/>
                      </p:cNvPicPr>
                      <p:nvPr/>
                    </p:nvPicPr>
                    <p:blipFill>
                      <a:blip r:embed="rId6"/>
                      <a:stretch>
                        <a:fillRect/>
                      </a:stretch>
                    </p:blipFill>
                    <p:spPr>
                      <a:xfrm>
                        <a:off x="7167808" y="2023048"/>
                        <a:ext cx="761999" cy="6953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789613" y="3379161"/>
          <a:ext cx="219075" cy="657225"/>
        </p:xfrm>
        <a:graphic>
          <a:graphicData uri="http://schemas.openxmlformats.org/presentationml/2006/ole">
            <mc:AlternateContent xmlns:mc="http://schemas.openxmlformats.org/markup-compatibility/2006">
              <mc:Choice xmlns:v="urn:schemas-microsoft-com:vml" Requires="v">
                <p:oleObj spid="_x0000_s17412" name="Equation" r:id="rId7" imgW="5791200" imgH="17373600" progId="">
                  <p:embed/>
                </p:oleObj>
              </mc:Choice>
              <mc:Fallback>
                <p:oleObj name="Equation" r:id="rId7" imgW="5791200" imgH="17373600" progId="">
                  <p:embed/>
                  <p:pic>
                    <p:nvPicPr>
                      <p:cNvPr id="0" name="图片 17411"/>
                      <p:cNvPicPr>
                        <a:picLocks noChangeAspect="1"/>
                      </p:cNvPicPr>
                      <p:nvPr/>
                    </p:nvPicPr>
                    <p:blipFill>
                      <a:blip r:embed="rId8"/>
                      <a:stretch>
                        <a:fillRect/>
                      </a:stretch>
                    </p:blipFill>
                    <p:spPr>
                      <a:xfrm>
                        <a:off x="2789613" y="3379161"/>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160804" y="3522297"/>
          <a:ext cx="276224" cy="380999"/>
        </p:xfrm>
        <a:graphic>
          <a:graphicData uri="http://schemas.openxmlformats.org/presentationml/2006/ole">
            <mc:AlternateContent xmlns:mc="http://schemas.openxmlformats.org/markup-compatibility/2006">
              <mc:Choice xmlns:v="urn:schemas-microsoft-com:vml" Requires="v">
                <p:oleObj spid="_x0000_s17413" name="Equation" r:id="rId9" imgW="7315200" imgH="10058400" progId="">
                  <p:embed/>
                </p:oleObj>
              </mc:Choice>
              <mc:Fallback>
                <p:oleObj name="Equation" r:id="rId9" imgW="7315200" imgH="10058400" progId="">
                  <p:embed/>
                  <p:pic>
                    <p:nvPicPr>
                      <p:cNvPr id="0" name="图片 17412"/>
                      <p:cNvPicPr>
                        <a:picLocks noChangeAspect="1"/>
                      </p:cNvPicPr>
                      <p:nvPr/>
                    </p:nvPicPr>
                    <p:blipFill>
                      <a:blip r:embed="rId10"/>
                      <a:stretch>
                        <a:fillRect/>
                      </a:stretch>
                    </p:blipFill>
                    <p:spPr>
                      <a:xfrm>
                        <a:off x="3160804" y="3522297"/>
                        <a:ext cx="276224" cy="380999"/>
                      </a:xfrm>
                      <a:prstGeom prst="rect">
                        <a:avLst/>
                      </a:prstGeom>
                      <a:noFill/>
                      <a:ln w="9525">
                        <a:noFill/>
                      </a:ln>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提分关键·模型突破</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刹车类问题和双向可逆类问题对比</a:t>
            </a:r>
            <a:endParaRPr lang="zh-CN" altLang="en-US" dirty="0"/>
          </a:p>
        </p:txBody>
      </p:sp>
      <p:graphicFrame>
        <p:nvGraphicFramePr>
          <p:cNvPr id="3" name="表格 2"/>
          <p:cNvGraphicFramePr>
            <a:graphicFrameLocks noGrp="1"/>
          </p:cNvGraphicFramePr>
          <p:nvPr/>
        </p:nvGraphicFramePr>
        <p:xfrm>
          <a:off x="468000" y="1991509"/>
          <a:ext cx="11268000" cy="3688344"/>
        </p:xfrm>
        <a:graphic>
          <a:graphicData uri="http://schemas.openxmlformats.org/drawingml/2006/table">
            <a:tbl>
              <a:tblPr/>
              <a:tblGrid>
                <a:gridCol w="3756000"/>
                <a:gridCol w="3756000"/>
                <a:gridCol w="3756000"/>
              </a:tblGrid>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tx2"/>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运动特点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tx2"/>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求解方法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tx2"/>
                    </a:solidFill>
                  </a:tcPr>
                </a:tc>
              </a:tr>
              <a:tr h="10743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刹车类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问题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做匀减速直线运动到速度为0后</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立即停止运动,加速度a突然消失</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求解时要</a:t>
                      </a:r>
                      <a:r>
                        <a:rPr lang="zh-CN" altLang="en-US" sz="2010" u="sng" kern="0" dirty="0" smtClean="0">
                          <a:solidFill>
                            <a:srgbClr val="000000"/>
                          </a:solidFill>
                          <a:latin typeface="Times New Roman" panose="02020603050405020304" pitchFamily="65" charset="-122"/>
                          <a:ea typeface="华文细黑" panose="02010600040101010101" pitchFamily="65" charset="-122"/>
                        </a:rPr>
                        <a:t>先确定物体的速度减为</a:t>
                      </a:r>
                      <a:br>
                        <a:rPr lang="zh-CN" altLang="en-US" sz="2010" u="sng" kern="0" dirty="0" smtClean="0">
                          <a:solidFill>
                            <a:srgbClr val="000000"/>
                          </a:solidFill>
                          <a:latin typeface="Times New Roman" panose="02020603050405020304" pitchFamily="65" charset="-122"/>
                          <a:ea typeface="华文细黑" panose="02010600040101010101" pitchFamily="65" charset="-122"/>
                        </a:rPr>
                      </a:br>
                      <a:r>
                        <a:rPr lang="zh-CN" altLang="en-US" sz="2010" u="sng" kern="0" dirty="0" smtClean="0">
                          <a:solidFill>
                            <a:srgbClr val="000000"/>
                          </a:solidFill>
                          <a:latin typeface="Times New Roman" panose="02020603050405020304" pitchFamily="65" charset="-122"/>
                          <a:ea typeface="华文细黑" panose="02010600040101010101" pitchFamily="65" charset="-122"/>
                        </a:rPr>
                        <a:t>0所需要的时间</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004768">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双向可逆</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类问题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例如沿光滑斜面上滑的小球,到</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最高点后仍能以原加速度匀加速</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返回,全过程加速度大小、方向</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均不变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求解时可对全过程列式,选好正</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方向并注意x、v、a等矢量的</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正、负号</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44216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典例5</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(2023山东,6,3分)</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如图所示,电动公交车做匀减速直线运动进站,连续经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过</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三点,已知</a:t>
            </a:r>
            <a:r>
              <a:rPr lang="zh-CN" altLang="en-US" sz="2410" i="1" kern="0" dirty="0" smtClean="0">
                <a:solidFill>
                  <a:srgbClr val="000000"/>
                </a:solidFill>
                <a:latin typeface="Times New Roman" panose="02020603050405020304" pitchFamily="65" charset="-122"/>
                <a:ea typeface="华文细黑" panose="02010600040101010101" pitchFamily="65" charset="-122"/>
              </a:rPr>
              <a:t>ST</a:t>
            </a:r>
            <a:r>
              <a:rPr lang="zh-CN" altLang="en-US" sz="2410" kern="0" dirty="0" smtClean="0">
                <a:solidFill>
                  <a:srgbClr val="000000"/>
                </a:solidFill>
                <a:latin typeface="Times New Roman" panose="02020603050405020304" pitchFamily="65" charset="-122"/>
                <a:ea typeface="华文细黑" panose="02010600040101010101" pitchFamily="65" charset="-122"/>
              </a:rPr>
              <a:t>间的距离是</a:t>
            </a:r>
            <a:r>
              <a:rPr lang="zh-CN" altLang="en-US" sz="2410" i="1" kern="0" dirty="0" smtClean="0">
                <a:solidFill>
                  <a:srgbClr val="000000"/>
                </a:solidFill>
                <a:latin typeface="Times New Roman" panose="02020603050405020304" pitchFamily="65" charset="-122"/>
                <a:ea typeface="华文细黑" panose="02010600040101010101" pitchFamily="65" charset="-122"/>
              </a:rPr>
              <a:t>RS</a:t>
            </a:r>
            <a:r>
              <a:rPr lang="zh-CN" altLang="en-US" sz="2410" kern="0" dirty="0" smtClean="0">
                <a:solidFill>
                  <a:srgbClr val="000000"/>
                </a:solidFill>
                <a:latin typeface="Times New Roman" panose="02020603050405020304" pitchFamily="65" charset="-122"/>
                <a:ea typeface="华文细黑" panose="02010600040101010101" pitchFamily="65" charset="-122"/>
              </a:rPr>
              <a:t>的两倍,</a:t>
            </a:r>
            <a:r>
              <a:rPr lang="zh-CN" altLang="en-US" sz="2410" i="1" kern="0" dirty="0" smtClean="0">
                <a:solidFill>
                  <a:srgbClr val="000000"/>
                </a:solidFill>
                <a:latin typeface="Times New Roman" panose="02020603050405020304" pitchFamily="65" charset="-122"/>
                <a:ea typeface="华文细黑" panose="02010600040101010101" pitchFamily="65" charset="-122"/>
              </a:rPr>
              <a:t>RS</a:t>
            </a:r>
            <a:r>
              <a:rPr lang="zh-CN" altLang="en-US" sz="2410" kern="0" dirty="0" smtClean="0">
                <a:solidFill>
                  <a:srgbClr val="000000"/>
                </a:solidFill>
                <a:latin typeface="Times New Roman" panose="02020603050405020304" pitchFamily="65" charset="-122"/>
                <a:ea typeface="华文细黑" panose="02010600040101010101" pitchFamily="65" charset="-122"/>
              </a:rPr>
              <a:t>段的平均速度是10 m/s,</a:t>
            </a:r>
            <a:r>
              <a:rPr lang="zh-CN" altLang="en-US" sz="2410" i="1" kern="0" dirty="0" smtClean="0">
                <a:solidFill>
                  <a:srgbClr val="000000"/>
                </a:solidFill>
                <a:latin typeface="Times New Roman" panose="02020603050405020304" pitchFamily="65" charset="-122"/>
                <a:ea typeface="华文细黑" panose="02010600040101010101" pitchFamily="65" charset="-122"/>
              </a:rPr>
              <a:t>ST</a:t>
            </a:r>
            <a:r>
              <a:rPr lang="zh-CN" altLang="en-US" sz="2410" kern="0" dirty="0" smtClean="0">
                <a:solidFill>
                  <a:srgbClr val="000000"/>
                </a:solidFill>
                <a:latin typeface="Times New Roman" panose="02020603050405020304" pitchFamily="65" charset="-122"/>
                <a:ea typeface="华文细黑" panose="02010600040101010101" pitchFamily="65" charset="-122"/>
              </a:rPr>
              <a:t>段的平均速</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度是5 m/s,则公交车经过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点时的瞬时速度为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665" kern="0" spc="43685"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A.3 m/s　　B.2 m/s</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C.1 m/s　　D.0.5 m/</a:t>
            </a:r>
            <a:r>
              <a:rPr lang="zh-CN" altLang="en-US" sz="2410" kern="0" dirty="0" smtClean="0">
                <a:solidFill>
                  <a:srgbClr val="000000"/>
                </a:solidFill>
                <a:latin typeface="Times New Roman" panose="02020603050405020304" pitchFamily="65" charset="-122"/>
                <a:ea typeface="华文细黑" panose="02010600040101010101" pitchFamily="65" charset="-122"/>
              </a:rPr>
              <a:t>s</a:t>
            </a:r>
            <a:endParaRPr lang="zh-CN" altLang="en-US" dirty="0"/>
          </a:p>
        </p:txBody>
      </p:sp>
      <p:pic>
        <p:nvPicPr>
          <p:cNvPr id="3" name="图片 3" descr="textimage9.jpeg"/>
          <p:cNvPicPr>
            <a:picLocks noChangeAspect="1"/>
          </p:cNvPicPr>
          <p:nvPr/>
        </p:nvPicPr>
        <p:blipFill>
          <a:blip r:embed="rId1"/>
          <a:stretch>
            <a:fillRect/>
          </a:stretch>
        </p:blipFill>
        <p:spPr>
          <a:xfrm>
            <a:off x="2726508" y="2390902"/>
            <a:ext cx="5886450" cy="533399"/>
          </a:xfrm>
          <a:prstGeom prst="rect">
            <a:avLst/>
          </a:prstGeom>
        </p:spPr>
      </p:pic>
      <p:sp>
        <p:nvSpPr>
          <p:cNvPr id="4" name="文本框 8"/>
          <p:cNvSpPr txBox="1"/>
          <p:nvPr/>
        </p:nvSpPr>
        <p:spPr>
          <a:xfrm>
            <a:off x="6798474"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解法一:设电动公交车通过</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三点的速度分别为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,通过</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RS</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段和</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ST</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段的平均速度分别为</a:t>
            </a:r>
            <a:r>
              <a:rPr lang="zh-CN" altLang="en-US" sz="1565" kern="0" spc="135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565" kern="0" spc="120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,依题意,由匀变速直线运动规律有</a:t>
            </a:r>
            <a:r>
              <a:rPr lang="zh-CN" altLang="en-US" sz="1565" kern="0" spc="135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328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=10 m/s①</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15"/>
              </a:spcBef>
              <a:buNone/>
            </a:pPr>
            <a:r>
              <a:rPr lang="zh-CN" altLang="en-US" sz="1565" kern="0" spc="120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328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=5 m/s②</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RS</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980" kern="0" spc="94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RS</a:t>
            </a:r>
            <a:r>
              <a:rPr lang="zh-CN" altLang="en-US" sz="1815" kern="0" spc="59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③</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980" kern="0" spc="79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ST</a:t>
            </a:r>
            <a:r>
              <a:rPr lang="zh-CN" altLang="en-US" sz="1815" kern="0" spc="59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④</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RS</a:t>
            </a:r>
            <a:r>
              <a:rPr lang="zh-CN" altLang="en-US" sz="1885" kern="0" spc="52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⑤</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由①②③④⑤联立可得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RS</a:t>
            </a:r>
            <a:r>
              <a:rPr lang="zh-CN" altLang="en-US" sz="1885" kern="0" spc="52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⑥</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设匀减速直线运动的加速度大小为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+5</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RS</a:t>
            </a:r>
            <a:r>
              <a:rPr lang="zh-CN" altLang="en-US" sz="1885" kern="0" spc="52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⑦</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3222000" y="1425858"/>
          <a:ext cx="371474" cy="333374"/>
        </p:xfrm>
        <a:graphic>
          <a:graphicData uri="http://schemas.openxmlformats.org/presentationml/2006/ole">
            <mc:AlternateContent xmlns:mc="http://schemas.openxmlformats.org/markup-compatibility/2006">
              <mc:Choice xmlns:v="urn:schemas-microsoft-com:vml" Requires="v">
                <p:oleObj spid="_x0000_s18433" name="Equation" r:id="rId1" imgW="9753600" imgH="8839200" progId="">
                  <p:embed/>
                </p:oleObj>
              </mc:Choice>
              <mc:Fallback>
                <p:oleObj name="Equation" r:id="rId1" imgW="9753600" imgH="8839200" progId="">
                  <p:embed/>
                  <p:pic>
                    <p:nvPicPr>
                      <p:cNvPr id="0" name="图片 18432"/>
                      <p:cNvPicPr>
                        <a:picLocks noChangeAspect="1"/>
                      </p:cNvPicPr>
                      <p:nvPr/>
                    </p:nvPicPr>
                    <p:blipFill>
                      <a:blip r:embed="rId2"/>
                      <a:stretch>
                        <a:fillRect/>
                      </a:stretch>
                    </p:blipFill>
                    <p:spPr>
                      <a:xfrm>
                        <a:off x="3222000" y="1425858"/>
                        <a:ext cx="371474" cy="33337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899475" y="1425858"/>
          <a:ext cx="352424" cy="333374"/>
        </p:xfrm>
        <a:graphic>
          <a:graphicData uri="http://schemas.openxmlformats.org/presentationml/2006/ole">
            <mc:AlternateContent xmlns:mc="http://schemas.openxmlformats.org/markup-compatibility/2006">
              <mc:Choice xmlns:v="urn:schemas-microsoft-com:vml" Requires="v">
                <p:oleObj spid="_x0000_s18434" name="Equation" r:id="rId3" imgW="9448800" imgH="8839200" progId="">
                  <p:embed/>
                </p:oleObj>
              </mc:Choice>
              <mc:Fallback>
                <p:oleObj name="Equation" r:id="rId3" imgW="9448800" imgH="8839200" progId="">
                  <p:embed/>
                  <p:pic>
                    <p:nvPicPr>
                      <p:cNvPr id="0" name="图片 18433"/>
                      <p:cNvPicPr>
                        <a:picLocks noChangeAspect="1"/>
                      </p:cNvPicPr>
                      <p:nvPr/>
                    </p:nvPicPr>
                    <p:blipFill>
                      <a:blip r:embed="rId4"/>
                      <a:stretch>
                        <a:fillRect/>
                      </a:stretch>
                    </p:blipFill>
                    <p:spPr>
                      <a:xfrm>
                        <a:off x="3899475" y="1425858"/>
                        <a:ext cx="352424" cy="3333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688900" y="1425858"/>
          <a:ext cx="371474" cy="333374"/>
        </p:xfrm>
        <a:graphic>
          <a:graphicData uri="http://schemas.openxmlformats.org/presentationml/2006/ole">
            <mc:AlternateContent xmlns:mc="http://schemas.openxmlformats.org/markup-compatibility/2006">
              <mc:Choice xmlns:v="urn:schemas-microsoft-com:vml" Requires="v">
                <p:oleObj spid="_x0000_s18435" name="Equation" r:id="rId5" imgW="9753600" imgH="8839200" progId="">
                  <p:embed/>
                </p:oleObj>
              </mc:Choice>
              <mc:Fallback>
                <p:oleObj name="Equation" r:id="rId5" imgW="9753600" imgH="8839200" progId="">
                  <p:embed/>
                  <p:pic>
                    <p:nvPicPr>
                      <p:cNvPr id="0" name="图片 18434"/>
                      <p:cNvPicPr>
                        <a:picLocks noChangeAspect="1"/>
                      </p:cNvPicPr>
                      <p:nvPr/>
                    </p:nvPicPr>
                    <p:blipFill>
                      <a:blip r:embed="rId6"/>
                      <a:stretch>
                        <a:fillRect/>
                      </a:stretch>
                    </p:blipFill>
                    <p:spPr>
                      <a:xfrm>
                        <a:off x="8688900" y="1425858"/>
                        <a:ext cx="371474" cy="3333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232948" y="1292583"/>
          <a:ext cx="809624" cy="657224"/>
        </p:xfrm>
        <a:graphic>
          <a:graphicData uri="http://schemas.openxmlformats.org/presentationml/2006/ole">
            <mc:AlternateContent xmlns:mc="http://schemas.openxmlformats.org/markup-compatibility/2006">
              <mc:Choice xmlns:v="urn:schemas-microsoft-com:vml" Requires="v">
                <p:oleObj spid="_x0000_s18436" name="Equation" r:id="rId7" imgW="21336000" imgH="17373600" progId="">
                  <p:embed/>
                </p:oleObj>
              </mc:Choice>
              <mc:Fallback>
                <p:oleObj name="Equation" r:id="rId7" imgW="21336000" imgH="17373600" progId="">
                  <p:embed/>
                  <p:pic>
                    <p:nvPicPr>
                      <p:cNvPr id="0" name="图片 18435"/>
                      <p:cNvPicPr>
                        <a:picLocks noChangeAspect="1"/>
                      </p:cNvPicPr>
                      <p:nvPr/>
                    </p:nvPicPr>
                    <p:blipFill>
                      <a:blip r:embed="rId8"/>
                      <a:stretch>
                        <a:fillRect/>
                      </a:stretch>
                    </p:blipFill>
                    <p:spPr>
                      <a:xfrm>
                        <a:off x="9232948" y="1292583"/>
                        <a:ext cx="80962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68000" y="2150331"/>
          <a:ext cx="352425" cy="333374"/>
        </p:xfrm>
        <a:graphic>
          <a:graphicData uri="http://schemas.openxmlformats.org/presentationml/2006/ole">
            <mc:AlternateContent xmlns:mc="http://schemas.openxmlformats.org/markup-compatibility/2006">
              <mc:Choice xmlns:v="urn:schemas-microsoft-com:vml" Requires="v">
                <p:oleObj spid="_x0000_s18437" name="Equation" r:id="rId9" imgW="9448800" imgH="8839200" progId="">
                  <p:embed/>
                </p:oleObj>
              </mc:Choice>
              <mc:Fallback>
                <p:oleObj name="Equation" r:id="rId9" imgW="9448800" imgH="8839200" progId="">
                  <p:embed/>
                  <p:pic>
                    <p:nvPicPr>
                      <p:cNvPr id="0" name="图片 18436"/>
                      <p:cNvPicPr>
                        <a:picLocks noChangeAspect="1"/>
                      </p:cNvPicPr>
                      <p:nvPr/>
                    </p:nvPicPr>
                    <p:blipFill>
                      <a:blip r:embed="rId10"/>
                      <a:stretch>
                        <a:fillRect/>
                      </a:stretch>
                    </p:blipFill>
                    <p:spPr>
                      <a:xfrm>
                        <a:off x="468000" y="2150331"/>
                        <a:ext cx="352425" cy="33337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992998" y="2017056"/>
          <a:ext cx="809625" cy="657225"/>
        </p:xfrm>
        <a:graphic>
          <a:graphicData uri="http://schemas.openxmlformats.org/presentationml/2006/ole">
            <mc:AlternateContent xmlns:mc="http://schemas.openxmlformats.org/markup-compatibility/2006">
              <mc:Choice xmlns:v="urn:schemas-microsoft-com:vml" Requires="v">
                <p:oleObj spid="_x0000_s18438" name="Equation" r:id="rId11" imgW="21336000" imgH="17373600" progId="">
                  <p:embed/>
                </p:oleObj>
              </mc:Choice>
              <mc:Fallback>
                <p:oleObj name="Equation" r:id="rId11" imgW="21336000" imgH="17373600" progId="">
                  <p:embed/>
                  <p:pic>
                    <p:nvPicPr>
                      <p:cNvPr id="0" name="图片 18437"/>
                      <p:cNvPicPr>
                        <a:picLocks noChangeAspect="1"/>
                      </p:cNvPicPr>
                      <p:nvPr/>
                    </p:nvPicPr>
                    <p:blipFill>
                      <a:blip r:embed="rId12"/>
                      <a:stretch>
                        <a:fillRect/>
                      </a:stretch>
                    </p:blipFill>
                    <p:spPr>
                      <a:xfrm>
                        <a:off x="992998" y="2017056"/>
                        <a:ext cx="80962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943640" y="2796751"/>
          <a:ext cx="371475" cy="333375"/>
        </p:xfrm>
        <a:graphic>
          <a:graphicData uri="http://schemas.openxmlformats.org/presentationml/2006/ole">
            <mc:AlternateContent xmlns:mc="http://schemas.openxmlformats.org/markup-compatibility/2006">
              <mc:Choice xmlns:v="urn:schemas-microsoft-com:vml" Requires="v">
                <p:oleObj spid="_x0000_s18439" name="Equation" r:id="rId13" imgW="9753600" imgH="8839200" progId="">
                  <p:embed/>
                </p:oleObj>
              </mc:Choice>
              <mc:Fallback>
                <p:oleObj name="Equation" r:id="rId13" imgW="9753600" imgH="8839200" progId="">
                  <p:embed/>
                  <p:pic>
                    <p:nvPicPr>
                      <p:cNvPr id="0" name="图片 18438"/>
                      <p:cNvPicPr>
                        <a:picLocks noChangeAspect="1"/>
                      </p:cNvPicPr>
                      <p:nvPr/>
                    </p:nvPicPr>
                    <p:blipFill>
                      <a:blip r:embed="rId14"/>
                      <a:stretch>
                        <a:fillRect/>
                      </a:stretch>
                    </p:blipFill>
                    <p:spPr>
                      <a:xfrm>
                        <a:off x="943640" y="2796751"/>
                        <a:ext cx="371475" cy="33337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935908" y="3371671"/>
          <a:ext cx="352425" cy="333375"/>
        </p:xfrm>
        <a:graphic>
          <a:graphicData uri="http://schemas.openxmlformats.org/presentationml/2006/ole">
            <mc:AlternateContent xmlns:mc="http://schemas.openxmlformats.org/markup-compatibility/2006">
              <mc:Choice xmlns:v="urn:schemas-microsoft-com:vml" Requires="v">
                <p:oleObj spid="_x0000_s18440" name="Equation" r:id="rId15" imgW="9448800" imgH="8839200" progId="">
                  <p:embed/>
                </p:oleObj>
              </mc:Choice>
              <mc:Fallback>
                <p:oleObj name="Equation" r:id="rId15" imgW="9448800" imgH="8839200" progId="">
                  <p:embed/>
                  <p:pic>
                    <p:nvPicPr>
                      <p:cNvPr id="0" name="图片 18439"/>
                      <p:cNvPicPr>
                        <a:picLocks noChangeAspect="1"/>
                      </p:cNvPicPr>
                      <p:nvPr/>
                    </p:nvPicPr>
                    <p:blipFill>
                      <a:blip r:embed="rId16"/>
                      <a:stretch>
                        <a:fillRect/>
                      </a:stretch>
                    </p:blipFill>
                    <p:spPr>
                      <a:xfrm>
                        <a:off x="935908" y="3371671"/>
                        <a:ext cx="352425" cy="333375"/>
                      </a:xfrm>
                      <a:prstGeom prst="rect">
                        <a:avLst/>
                      </a:prstGeom>
                      <a:noFill/>
                      <a:ln w="9525">
                        <a:noFill/>
                      </a:ln>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RS</a:t>
            </a:r>
            <a:r>
              <a:rPr lang="zh-CN" altLang="en-US" sz="1885" kern="0" spc="52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⑧</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联立①⑦⑧式,整理可得9</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RS</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=20-2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85" kern="0" spc="52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⑨</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联立②⑧式,整理可得4</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RS</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=10-2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85" kern="0" spc="52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⑩</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⑨⑩两式相除得</a:t>
            </a:r>
            <a:r>
              <a:rPr lang="zh-CN" altLang="en-US" sz="3315" kern="0" spc="1857"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315" kern="0" spc="4407"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zh-CN" altLang="en-US" sz="3315" kern="0" spc="3057"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10" kern="0" spc="-128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m/s,</a:t>
            </a:r>
            <a:r>
              <a:rPr lang="zh-CN" altLang="en-US" sz="2410" kern="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解法二:设电动公交车通过</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三点的速度分别为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,通过</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RS</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段和</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段的平</a:t>
            </a:r>
            <a:br>
              <a:rPr>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均速度分别为</a:t>
            </a:r>
            <a:r>
              <a:rPr lang="zh-CN" altLang="en-US" sz="1980" kern="0" spc="94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980" kern="0" spc="79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,依题意,设匀减速直线运动的加速度大小为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,由匀变速直线运动</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规律有</a:t>
            </a:r>
            <a:r>
              <a:rPr lang="zh-CN" altLang="en-US" sz="1565" kern="0" spc="135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328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=10 m/s①</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1565" kern="0" spc="120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328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=5 m/s②</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140" kern="0" spc="-42"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140" kern="0" spc="-117"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RS</a:t>
            </a:r>
            <a:r>
              <a:rPr lang="zh-CN" altLang="en-US" sz="1720" kern="0" spc="689"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③</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2610000" y="2509679"/>
          <a:ext cx="657224" cy="723900"/>
        </p:xfrm>
        <a:graphic>
          <a:graphicData uri="http://schemas.openxmlformats.org/presentationml/2006/ole">
            <mc:AlternateContent xmlns:mc="http://schemas.openxmlformats.org/markup-compatibility/2006">
              <mc:Choice xmlns:v="urn:schemas-microsoft-com:vml" Requires="v">
                <p:oleObj spid="_x0000_s19457" name="Equation" r:id="rId1" imgW="17373600" imgH="19202400" progId="">
                  <p:embed/>
                </p:oleObj>
              </mc:Choice>
              <mc:Fallback>
                <p:oleObj name="Equation" r:id="rId1" imgW="17373600" imgH="19202400" progId="">
                  <p:embed/>
                  <p:pic>
                    <p:nvPicPr>
                      <p:cNvPr id="0" name="图片 19456"/>
                      <p:cNvPicPr>
                        <a:picLocks noChangeAspect="1"/>
                      </p:cNvPicPr>
                      <p:nvPr/>
                    </p:nvPicPr>
                    <p:blipFill>
                      <a:blip r:embed="rId2"/>
                      <a:stretch>
                        <a:fillRect/>
                      </a:stretch>
                    </p:blipFill>
                    <p:spPr>
                      <a:xfrm>
                        <a:off x="2610000" y="2509679"/>
                        <a:ext cx="657224"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439798" y="2509679"/>
          <a:ext cx="981074" cy="723900"/>
        </p:xfrm>
        <a:graphic>
          <a:graphicData uri="http://schemas.openxmlformats.org/presentationml/2006/ole">
            <mc:AlternateContent xmlns:mc="http://schemas.openxmlformats.org/markup-compatibility/2006">
              <mc:Choice xmlns:v="urn:schemas-microsoft-com:vml" Requires="v">
                <p:oleObj spid="_x0000_s19458" name="Equation" r:id="rId3" imgW="25908000" imgH="19202400" progId="">
                  <p:embed/>
                </p:oleObj>
              </mc:Choice>
              <mc:Fallback>
                <p:oleObj name="Equation" r:id="rId3" imgW="25908000" imgH="19202400" progId="">
                  <p:embed/>
                  <p:pic>
                    <p:nvPicPr>
                      <p:cNvPr id="0" name="图片 19457"/>
                      <p:cNvPicPr>
                        <a:picLocks noChangeAspect="1"/>
                      </p:cNvPicPr>
                      <p:nvPr/>
                    </p:nvPicPr>
                    <p:blipFill>
                      <a:blip r:embed="rId4"/>
                      <a:stretch>
                        <a:fillRect/>
                      </a:stretch>
                    </p:blipFill>
                    <p:spPr>
                      <a:xfrm>
                        <a:off x="3439798" y="2509679"/>
                        <a:ext cx="981074"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803373" y="2509679"/>
          <a:ext cx="809625" cy="723900"/>
        </p:xfrm>
        <a:graphic>
          <a:graphicData uri="http://schemas.openxmlformats.org/presentationml/2006/ole">
            <mc:AlternateContent xmlns:mc="http://schemas.openxmlformats.org/markup-compatibility/2006">
              <mc:Choice xmlns:v="urn:schemas-microsoft-com:vml" Requires="v">
                <p:oleObj spid="_x0000_s19459" name="Equation" r:id="rId5" imgW="21336000" imgH="19202400" progId="">
                  <p:embed/>
                </p:oleObj>
              </mc:Choice>
              <mc:Fallback>
                <p:oleObj name="Equation" r:id="rId5" imgW="21336000" imgH="19202400" progId="">
                  <p:embed/>
                  <p:pic>
                    <p:nvPicPr>
                      <p:cNvPr id="0" name="图片 19458"/>
                      <p:cNvPicPr>
                        <a:picLocks noChangeAspect="1"/>
                      </p:cNvPicPr>
                      <p:nvPr/>
                    </p:nvPicPr>
                    <p:blipFill>
                      <a:blip r:embed="rId6"/>
                      <a:stretch>
                        <a:fillRect/>
                      </a:stretch>
                    </p:blipFill>
                    <p:spPr>
                      <a:xfrm>
                        <a:off x="4803373" y="2509679"/>
                        <a:ext cx="809625"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785571" y="2498405"/>
          <a:ext cx="219075" cy="657225"/>
        </p:xfrm>
        <a:graphic>
          <a:graphicData uri="http://schemas.openxmlformats.org/presentationml/2006/ole">
            <mc:AlternateContent xmlns:mc="http://schemas.openxmlformats.org/markup-compatibility/2006">
              <mc:Choice xmlns:v="urn:schemas-microsoft-com:vml" Requires="v">
                <p:oleObj spid="_x0000_s19460" name="Equation" r:id="rId7" imgW="5791200" imgH="17373600" progId="">
                  <p:embed/>
                </p:oleObj>
              </mc:Choice>
              <mc:Fallback>
                <p:oleObj name="Equation" r:id="rId7" imgW="5791200" imgH="17373600" progId="">
                  <p:embed/>
                  <p:pic>
                    <p:nvPicPr>
                      <p:cNvPr id="0" name="图片 19459"/>
                      <p:cNvPicPr>
                        <a:picLocks noChangeAspect="1"/>
                      </p:cNvPicPr>
                      <p:nvPr/>
                    </p:nvPicPr>
                    <p:blipFill>
                      <a:blip r:embed="rId8"/>
                      <a:stretch>
                        <a:fillRect/>
                      </a:stretch>
                    </p:blipFill>
                    <p:spPr>
                      <a:xfrm>
                        <a:off x="5785571" y="2498405"/>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304000" y="3820711"/>
          <a:ext cx="371474" cy="333374"/>
        </p:xfrm>
        <a:graphic>
          <a:graphicData uri="http://schemas.openxmlformats.org/presentationml/2006/ole">
            <mc:AlternateContent xmlns:mc="http://schemas.openxmlformats.org/markup-compatibility/2006">
              <mc:Choice xmlns:v="urn:schemas-microsoft-com:vml" Requires="v">
                <p:oleObj spid="_x0000_s19461" name="Equation" r:id="rId9" imgW="9753600" imgH="8839200" progId="">
                  <p:embed/>
                </p:oleObj>
              </mc:Choice>
              <mc:Fallback>
                <p:oleObj name="Equation" r:id="rId9" imgW="9753600" imgH="8839200" progId="">
                  <p:embed/>
                  <p:pic>
                    <p:nvPicPr>
                      <p:cNvPr id="0" name="图片 19460"/>
                      <p:cNvPicPr>
                        <a:picLocks noChangeAspect="1"/>
                      </p:cNvPicPr>
                      <p:nvPr/>
                    </p:nvPicPr>
                    <p:blipFill>
                      <a:blip r:embed="rId10"/>
                      <a:stretch>
                        <a:fillRect/>
                      </a:stretch>
                    </p:blipFill>
                    <p:spPr>
                      <a:xfrm>
                        <a:off x="2304000" y="3820711"/>
                        <a:ext cx="371474" cy="33337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981475" y="3820711"/>
          <a:ext cx="352424" cy="333374"/>
        </p:xfrm>
        <a:graphic>
          <a:graphicData uri="http://schemas.openxmlformats.org/presentationml/2006/ole">
            <mc:AlternateContent xmlns:mc="http://schemas.openxmlformats.org/markup-compatibility/2006">
              <mc:Choice xmlns:v="urn:schemas-microsoft-com:vml" Requires="v">
                <p:oleObj spid="_x0000_s19462" name="Equation" r:id="rId11" imgW="9448800" imgH="8839200" progId="">
                  <p:embed/>
                </p:oleObj>
              </mc:Choice>
              <mc:Fallback>
                <p:oleObj name="Equation" r:id="rId11" imgW="9448800" imgH="8839200" progId="">
                  <p:embed/>
                  <p:pic>
                    <p:nvPicPr>
                      <p:cNvPr id="0" name="图片 19461"/>
                      <p:cNvPicPr>
                        <a:picLocks noChangeAspect="1"/>
                      </p:cNvPicPr>
                      <p:nvPr/>
                    </p:nvPicPr>
                    <p:blipFill>
                      <a:blip r:embed="rId12"/>
                      <a:stretch>
                        <a:fillRect/>
                      </a:stretch>
                    </p:blipFill>
                    <p:spPr>
                      <a:xfrm>
                        <a:off x="2981475" y="3820711"/>
                        <a:ext cx="352424" cy="33337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386000" y="4490552"/>
          <a:ext cx="371474" cy="333375"/>
        </p:xfrm>
        <a:graphic>
          <a:graphicData uri="http://schemas.openxmlformats.org/presentationml/2006/ole">
            <mc:AlternateContent xmlns:mc="http://schemas.openxmlformats.org/markup-compatibility/2006">
              <mc:Choice xmlns:v="urn:schemas-microsoft-com:vml" Requires="v">
                <p:oleObj spid="_x0000_s19463" name="Equation" r:id="rId13" imgW="9753600" imgH="8839200" progId="">
                  <p:embed/>
                </p:oleObj>
              </mc:Choice>
              <mc:Fallback>
                <p:oleObj name="Equation" r:id="rId13" imgW="9753600" imgH="8839200" progId="">
                  <p:embed/>
                  <p:pic>
                    <p:nvPicPr>
                      <p:cNvPr id="0" name="图片 19462"/>
                      <p:cNvPicPr>
                        <a:picLocks noChangeAspect="1"/>
                      </p:cNvPicPr>
                      <p:nvPr/>
                    </p:nvPicPr>
                    <p:blipFill>
                      <a:blip r:embed="rId14"/>
                      <a:stretch>
                        <a:fillRect/>
                      </a:stretch>
                    </p:blipFill>
                    <p:spPr>
                      <a:xfrm>
                        <a:off x="1386000" y="4490552"/>
                        <a:ext cx="371474" cy="33337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930048" y="4357277"/>
          <a:ext cx="809625" cy="657224"/>
        </p:xfrm>
        <a:graphic>
          <a:graphicData uri="http://schemas.openxmlformats.org/presentationml/2006/ole">
            <mc:AlternateContent xmlns:mc="http://schemas.openxmlformats.org/markup-compatibility/2006">
              <mc:Choice xmlns:v="urn:schemas-microsoft-com:vml" Requires="v">
                <p:oleObj spid="_x0000_s19464" name="Equation" r:id="rId15" imgW="21336000" imgH="17373600" progId="">
                  <p:embed/>
                </p:oleObj>
              </mc:Choice>
              <mc:Fallback>
                <p:oleObj name="Equation" r:id="rId15" imgW="21336000" imgH="17373600" progId="">
                  <p:embed/>
                  <p:pic>
                    <p:nvPicPr>
                      <p:cNvPr id="0" name="图片 19463"/>
                      <p:cNvPicPr>
                        <a:picLocks noChangeAspect="1"/>
                      </p:cNvPicPr>
                      <p:nvPr/>
                    </p:nvPicPr>
                    <p:blipFill>
                      <a:blip r:embed="rId16"/>
                      <a:stretch>
                        <a:fillRect/>
                      </a:stretch>
                    </p:blipFill>
                    <p:spPr>
                      <a:xfrm>
                        <a:off x="1930048" y="4357277"/>
                        <a:ext cx="809625" cy="6572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68000" y="5169638"/>
          <a:ext cx="352425" cy="333374"/>
        </p:xfrm>
        <a:graphic>
          <a:graphicData uri="http://schemas.openxmlformats.org/presentationml/2006/ole">
            <mc:AlternateContent xmlns:mc="http://schemas.openxmlformats.org/markup-compatibility/2006">
              <mc:Choice xmlns:v="urn:schemas-microsoft-com:vml" Requires="v">
                <p:oleObj spid="_x0000_s19465" name="Equation" r:id="rId17" imgW="9448800" imgH="8839200" progId="">
                  <p:embed/>
                </p:oleObj>
              </mc:Choice>
              <mc:Fallback>
                <p:oleObj name="Equation" r:id="rId17" imgW="9448800" imgH="8839200" progId="">
                  <p:embed/>
                  <p:pic>
                    <p:nvPicPr>
                      <p:cNvPr id="0" name="图片 19464"/>
                      <p:cNvPicPr>
                        <a:picLocks noChangeAspect="1"/>
                      </p:cNvPicPr>
                      <p:nvPr/>
                    </p:nvPicPr>
                    <p:blipFill>
                      <a:blip r:embed="rId18"/>
                      <a:stretch>
                        <a:fillRect/>
                      </a:stretch>
                    </p:blipFill>
                    <p:spPr>
                      <a:xfrm>
                        <a:off x="468000" y="5169638"/>
                        <a:ext cx="352425" cy="33337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992998" y="5036362"/>
          <a:ext cx="809625" cy="657224"/>
        </p:xfrm>
        <a:graphic>
          <a:graphicData uri="http://schemas.openxmlformats.org/presentationml/2006/ole">
            <mc:AlternateContent xmlns:mc="http://schemas.openxmlformats.org/markup-compatibility/2006">
              <mc:Choice xmlns:v="urn:schemas-microsoft-com:vml" Requires="v">
                <p:oleObj spid="_x0000_s19466" name="Equation" r:id="rId19" imgW="21336000" imgH="17373600" progId="">
                  <p:embed/>
                </p:oleObj>
              </mc:Choice>
              <mc:Fallback>
                <p:oleObj name="Equation" r:id="rId19" imgW="21336000" imgH="17373600" progId="">
                  <p:embed/>
                  <p:pic>
                    <p:nvPicPr>
                      <p:cNvPr id="0" name="图片 19465"/>
                      <p:cNvPicPr>
                        <a:picLocks noChangeAspect="1"/>
                      </p:cNvPicPr>
                      <p:nvPr/>
                    </p:nvPicPr>
                    <p:blipFill>
                      <a:blip r:embed="rId20"/>
                      <a:stretch>
                        <a:fillRect/>
                      </a:stretch>
                    </p:blipFill>
                    <p:spPr>
                      <a:xfrm>
                        <a:off x="992998" y="5036362"/>
                        <a:ext cx="809625" cy="657224"/>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468000" y="5846276"/>
          <a:ext cx="266699" cy="381000"/>
        </p:xfrm>
        <a:graphic>
          <a:graphicData uri="http://schemas.openxmlformats.org/presentationml/2006/ole">
            <mc:AlternateContent xmlns:mc="http://schemas.openxmlformats.org/markup-compatibility/2006">
              <mc:Choice xmlns:v="urn:schemas-microsoft-com:vml" Requires="v">
                <p:oleObj spid="_x0000_s19467" name="Equation" r:id="rId21" imgW="7010400" imgH="10058400" progId="">
                  <p:embed/>
                </p:oleObj>
              </mc:Choice>
              <mc:Fallback>
                <p:oleObj name="Equation" r:id="rId21" imgW="7010400" imgH="10058400" progId="">
                  <p:embed/>
                  <p:pic>
                    <p:nvPicPr>
                      <p:cNvPr id="0" name="图片 19466"/>
                      <p:cNvPicPr>
                        <a:picLocks noChangeAspect="1"/>
                      </p:cNvPicPr>
                      <p:nvPr/>
                    </p:nvPicPr>
                    <p:blipFill>
                      <a:blip r:embed="rId22"/>
                      <a:stretch>
                        <a:fillRect/>
                      </a:stretch>
                    </p:blipFill>
                    <p:spPr>
                      <a:xfrm>
                        <a:off x="468000" y="5846276"/>
                        <a:ext cx="266699" cy="381000"/>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836600" y="5846276"/>
          <a:ext cx="257175" cy="381000"/>
        </p:xfrm>
        <a:graphic>
          <a:graphicData uri="http://schemas.openxmlformats.org/presentationml/2006/ole">
            <mc:AlternateContent xmlns:mc="http://schemas.openxmlformats.org/markup-compatibility/2006">
              <mc:Choice xmlns:v="urn:schemas-microsoft-com:vml" Requires="v">
                <p:oleObj spid="_x0000_s19468" name="Equation" r:id="rId23" imgW="6705600" imgH="10058400" progId="">
                  <p:embed/>
                </p:oleObj>
              </mc:Choice>
              <mc:Fallback>
                <p:oleObj name="Equation" r:id="rId23" imgW="6705600" imgH="10058400" progId="">
                  <p:embed/>
                  <p:pic>
                    <p:nvPicPr>
                      <p:cNvPr id="0" name="图片 19467"/>
                      <p:cNvPicPr>
                        <a:picLocks noChangeAspect="1"/>
                      </p:cNvPicPr>
                      <p:nvPr/>
                    </p:nvPicPr>
                    <p:blipFill>
                      <a:blip r:embed="rId24"/>
                      <a:stretch>
                        <a:fillRect/>
                      </a:stretch>
                    </p:blipFill>
                    <p:spPr>
                      <a:xfrm>
                        <a:off x="836600" y="5846276"/>
                        <a:ext cx="257175" cy="381000"/>
                      </a:xfrm>
                      <a:prstGeom prst="rect">
                        <a:avLst/>
                      </a:prstGeom>
                      <a:noFill/>
                      <a:ln w="9525">
                        <a:noFill/>
                      </a:ln>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7762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140" kern="0" spc="-117"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140" kern="0" spc="-117"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ST</a:t>
            </a:r>
            <a:r>
              <a:rPr lang="zh-CN" altLang="en-US" sz="1720" kern="0" spc="689"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④</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RS</a:t>
            </a:r>
            <a:r>
              <a:rPr lang="zh-CN" altLang="en-US" sz="1885" kern="0" spc="52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⑤</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联立③④⑤式,得</a:t>
            </a:r>
            <a:r>
              <a:rPr lang="zh-CN" altLang="en-US" sz="3450" kern="0" spc="292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275" kern="0" spc="99"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975" kern="0" spc="-1249"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1385" kern="0" spc="102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⑥</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联立①②⑥式,得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+10 m/s,</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=10 m/s-</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315" kern="0" spc="3057"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10" kern="0" spc="-128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m/s,</a:t>
            </a:r>
            <a:r>
              <a:rPr lang="zh-CN" altLang="en-US" sz="2410" kern="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468000" y="753143"/>
          <a:ext cx="257175" cy="381000"/>
        </p:xfrm>
        <a:graphic>
          <a:graphicData uri="http://schemas.openxmlformats.org/presentationml/2006/ole">
            <mc:AlternateContent xmlns:mc="http://schemas.openxmlformats.org/markup-compatibility/2006">
              <mc:Choice xmlns:v="urn:schemas-microsoft-com:vml" Requires="v">
                <p:oleObj spid="_x0000_s20481" name="Equation" r:id="rId1" imgW="6705600" imgH="10058400" progId="">
                  <p:embed/>
                </p:oleObj>
              </mc:Choice>
              <mc:Fallback>
                <p:oleObj name="Equation" r:id="rId1" imgW="6705600" imgH="10058400" progId="">
                  <p:embed/>
                  <p:pic>
                    <p:nvPicPr>
                      <p:cNvPr id="0" name="图片 20480"/>
                      <p:cNvPicPr>
                        <a:picLocks noChangeAspect="1"/>
                      </p:cNvPicPr>
                      <p:nvPr/>
                    </p:nvPicPr>
                    <p:blipFill>
                      <a:blip r:embed="rId2"/>
                      <a:stretch>
                        <a:fillRect/>
                      </a:stretch>
                    </p:blipFill>
                    <p:spPr>
                      <a:xfrm>
                        <a:off x="468000" y="753143"/>
                        <a:ext cx="257175" cy="3810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27075" y="753143"/>
          <a:ext cx="257175" cy="381000"/>
        </p:xfrm>
        <a:graphic>
          <a:graphicData uri="http://schemas.openxmlformats.org/presentationml/2006/ole">
            <mc:AlternateContent xmlns:mc="http://schemas.openxmlformats.org/markup-compatibility/2006">
              <mc:Choice xmlns:v="urn:schemas-microsoft-com:vml" Requires="v">
                <p:oleObj spid="_x0000_s20482" name="Equation" r:id="rId3" imgW="6705600" imgH="10058400" progId="">
                  <p:embed/>
                </p:oleObj>
              </mc:Choice>
              <mc:Fallback>
                <p:oleObj name="Equation" r:id="rId3" imgW="6705600" imgH="10058400" progId="">
                  <p:embed/>
                  <p:pic>
                    <p:nvPicPr>
                      <p:cNvPr id="0" name="图片 20481"/>
                      <p:cNvPicPr>
                        <a:picLocks noChangeAspect="1"/>
                      </p:cNvPicPr>
                      <p:nvPr/>
                    </p:nvPicPr>
                    <p:blipFill>
                      <a:blip r:embed="rId4"/>
                      <a:stretch>
                        <a:fillRect/>
                      </a:stretch>
                    </p:blipFill>
                    <p:spPr>
                      <a:xfrm>
                        <a:off x="827075" y="753143"/>
                        <a:ext cx="257175"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686500" y="1917172"/>
          <a:ext cx="809625" cy="762000"/>
        </p:xfrm>
        <a:graphic>
          <a:graphicData uri="http://schemas.openxmlformats.org/presentationml/2006/ole">
            <mc:AlternateContent xmlns:mc="http://schemas.openxmlformats.org/markup-compatibility/2006">
              <mc:Choice xmlns:v="urn:schemas-microsoft-com:vml" Requires="v">
                <p:oleObj spid="_x0000_s20483" name="Equation" r:id="rId5" imgW="21336000" imgH="20116800" progId="">
                  <p:embed/>
                </p:oleObj>
              </mc:Choice>
              <mc:Fallback>
                <p:oleObj name="Equation" r:id="rId5" imgW="21336000" imgH="20116800" progId="">
                  <p:embed/>
                  <p:pic>
                    <p:nvPicPr>
                      <p:cNvPr id="0" name="图片 20482"/>
                      <p:cNvPicPr>
                        <a:picLocks noChangeAspect="1"/>
                      </p:cNvPicPr>
                      <p:nvPr/>
                    </p:nvPicPr>
                    <p:blipFill>
                      <a:blip r:embed="rId6"/>
                      <a:stretch>
                        <a:fillRect/>
                      </a:stretch>
                    </p:blipFill>
                    <p:spPr>
                      <a:xfrm>
                        <a:off x="2686500" y="1917172"/>
                        <a:ext cx="809625" cy="762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668698" y="1956463"/>
          <a:ext cx="428625" cy="723900"/>
        </p:xfrm>
        <a:graphic>
          <a:graphicData uri="http://schemas.openxmlformats.org/presentationml/2006/ole">
            <mc:AlternateContent xmlns:mc="http://schemas.openxmlformats.org/markup-compatibility/2006">
              <mc:Choice xmlns:v="urn:schemas-microsoft-com:vml" Requires="v">
                <p:oleObj spid="_x0000_s20484" name="Equation" r:id="rId7" imgW="11277600" imgH="19202400" progId="">
                  <p:embed/>
                </p:oleObj>
              </mc:Choice>
              <mc:Fallback>
                <p:oleObj name="Equation" r:id="rId7" imgW="11277600" imgH="19202400" progId="">
                  <p:embed/>
                  <p:pic>
                    <p:nvPicPr>
                      <p:cNvPr id="0" name="图片 20483"/>
                      <p:cNvPicPr>
                        <a:picLocks noChangeAspect="1"/>
                      </p:cNvPicPr>
                      <p:nvPr/>
                    </p:nvPicPr>
                    <p:blipFill>
                      <a:blip r:embed="rId8"/>
                      <a:stretch>
                        <a:fillRect/>
                      </a:stretch>
                    </p:blipFill>
                    <p:spPr>
                      <a:xfrm>
                        <a:off x="3668698" y="1956463"/>
                        <a:ext cx="428625"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269896" y="1945189"/>
          <a:ext cx="219075" cy="657225"/>
        </p:xfrm>
        <a:graphic>
          <a:graphicData uri="http://schemas.openxmlformats.org/presentationml/2006/ole">
            <mc:AlternateContent xmlns:mc="http://schemas.openxmlformats.org/markup-compatibility/2006">
              <mc:Choice xmlns:v="urn:schemas-microsoft-com:vml" Requires="v">
                <p:oleObj spid="_x0000_s20485" name="Equation" r:id="rId9" imgW="5791200" imgH="17373600" progId="">
                  <p:embed/>
                </p:oleObj>
              </mc:Choice>
              <mc:Fallback>
                <p:oleObj name="Equation" r:id="rId9" imgW="5791200" imgH="17373600" progId="">
                  <p:embed/>
                  <p:pic>
                    <p:nvPicPr>
                      <p:cNvPr id="0" name="图片 20484"/>
                      <p:cNvPicPr>
                        <a:picLocks noChangeAspect="1"/>
                      </p:cNvPicPr>
                      <p:nvPr/>
                    </p:nvPicPr>
                    <p:blipFill>
                      <a:blip r:embed="rId10"/>
                      <a:stretch>
                        <a:fillRect/>
                      </a:stretch>
                    </p:blipFill>
                    <p:spPr>
                      <a:xfrm>
                        <a:off x="4269896" y="1945189"/>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073564" y="3329150"/>
          <a:ext cx="809624" cy="723900"/>
        </p:xfrm>
        <a:graphic>
          <a:graphicData uri="http://schemas.openxmlformats.org/presentationml/2006/ole">
            <mc:AlternateContent xmlns:mc="http://schemas.openxmlformats.org/markup-compatibility/2006">
              <mc:Choice xmlns:v="urn:schemas-microsoft-com:vml" Requires="v">
                <p:oleObj spid="_x0000_s20486" name="Equation" r:id="rId11" imgW="21336000" imgH="19202400" progId="">
                  <p:embed/>
                </p:oleObj>
              </mc:Choice>
              <mc:Fallback>
                <p:oleObj name="Equation" r:id="rId11" imgW="21336000" imgH="19202400" progId="">
                  <p:embed/>
                  <p:pic>
                    <p:nvPicPr>
                      <p:cNvPr id="0" name="图片 20485"/>
                      <p:cNvPicPr>
                        <a:picLocks noChangeAspect="1"/>
                      </p:cNvPicPr>
                      <p:nvPr/>
                    </p:nvPicPr>
                    <p:blipFill>
                      <a:blip r:embed="rId12"/>
                      <a:stretch>
                        <a:fillRect/>
                      </a:stretch>
                    </p:blipFill>
                    <p:spPr>
                      <a:xfrm>
                        <a:off x="2073564" y="3329150"/>
                        <a:ext cx="809624" cy="7239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055762" y="3317876"/>
          <a:ext cx="219075" cy="657225"/>
        </p:xfrm>
        <a:graphic>
          <a:graphicData uri="http://schemas.openxmlformats.org/presentationml/2006/ole">
            <mc:AlternateContent xmlns:mc="http://schemas.openxmlformats.org/markup-compatibility/2006">
              <mc:Choice xmlns:v="urn:schemas-microsoft-com:vml" Requires="v">
                <p:oleObj spid="_x0000_s20487" name="Equation" r:id="rId13" imgW="5791200" imgH="17373600" progId="">
                  <p:embed/>
                </p:oleObj>
              </mc:Choice>
              <mc:Fallback>
                <p:oleObj name="Equation" r:id="rId13" imgW="5791200" imgH="17373600" progId="">
                  <p:embed/>
                  <p:pic>
                    <p:nvPicPr>
                      <p:cNvPr id="0" name="图片 20486"/>
                      <p:cNvPicPr>
                        <a:picLocks noChangeAspect="1"/>
                      </p:cNvPicPr>
                      <p:nvPr/>
                    </p:nvPicPr>
                    <p:blipFill>
                      <a:blip r:embed="rId14"/>
                      <a:stretch>
                        <a:fillRect/>
                      </a:stretch>
                    </p:blipFill>
                    <p:spPr>
                      <a:xfrm>
                        <a:off x="3055762" y="3317876"/>
                        <a:ext cx="219075" cy="657225"/>
                      </a:xfrm>
                      <a:prstGeom prst="rect">
                        <a:avLst/>
                      </a:prstGeom>
                      <a:noFill/>
                      <a:ln w="9525">
                        <a:noFill/>
                      </a:ln>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3</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136426"/>
            <a:ext cx="6560192"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自由落体运动和竖直上抛运动　多过程问题</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1345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自由落体运动和竖直上抛运动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微软雅黑" panose="020B0503020204020204" pitchFamily="34" charset="-122"/>
                <a:ea typeface="微软雅黑" panose="020B0503020204020204" pitchFamily="34" charset="-122"/>
              </a:rPr>
              <a:t>一、自由落体运动</a:t>
            </a:r>
            <a:endParaRPr lang="zh-CN" altLang="en-US" b="1" dirty="0">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1.运动特点:</a:t>
            </a:r>
            <a:r>
              <a:rPr lang="zh-CN" altLang="en-US" sz="2410" kern="0" dirty="0" smtClean="0">
                <a:solidFill>
                  <a:srgbClr val="000000"/>
                </a:solidFill>
                <a:latin typeface="Times New Roman" panose="02020603050405020304" pitchFamily="65" charset="-122"/>
                <a:ea typeface="华文细黑" panose="02010600040101010101" pitchFamily="65" charset="-122"/>
              </a:rPr>
              <a:t>初速度为0、加速度为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的匀加速直线运动。</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2.基本规律</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(1)速度与时间关系式:</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gt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(2)位移与时间关系式:</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gt</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(3)速度与位移关系式:</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gh</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3683390" y="3610263"/>
          <a:ext cx="219075" cy="657225"/>
        </p:xfrm>
        <a:graphic>
          <a:graphicData uri="http://schemas.openxmlformats.org/presentationml/2006/ole">
            <mc:AlternateContent xmlns:mc="http://schemas.openxmlformats.org/markup-compatibility/2006">
              <mc:Choice xmlns:v="urn:schemas-microsoft-com:vml" Requires="v">
                <p:oleObj spid="_x0000_s21505" name="Equation" r:id="rId1" imgW="5791200" imgH="17373600" progId="">
                  <p:embed/>
                </p:oleObj>
              </mc:Choice>
              <mc:Fallback>
                <p:oleObj name="Equation" r:id="rId1" imgW="5791200" imgH="17373600" progId="">
                  <p:embed/>
                  <p:pic>
                    <p:nvPicPr>
                      <p:cNvPr id="0" name="图片 21504"/>
                      <p:cNvPicPr>
                        <a:picLocks noChangeAspect="1"/>
                      </p:cNvPicPr>
                      <p:nvPr/>
                    </p:nvPicPr>
                    <p:blipFill>
                      <a:blip r:embed="rId2"/>
                      <a:stretch>
                        <a:fillRect/>
                      </a:stretch>
                    </p:blipFill>
                    <p:spPr>
                      <a:xfrm>
                        <a:off x="3683390" y="3610263"/>
                        <a:ext cx="219075" cy="657225"/>
                      </a:xfrm>
                      <a:prstGeom prst="rect">
                        <a:avLst/>
                      </a:prstGeom>
                      <a:noFill/>
                      <a:ln w="9525">
                        <a:noFill/>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9070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质点、参考系和位移</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微软雅黑" panose="020B0503020204020204" pitchFamily="34" charset="-122"/>
                <a:ea typeface="微软雅黑" panose="020B0503020204020204" pitchFamily="34" charset="-122"/>
              </a:rPr>
              <a:t>一、质点和</a:t>
            </a:r>
            <a:r>
              <a:rPr lang="zh-CN" altLang="en-US" sz="2410" b="1" kern="0" dirty="0" smtClean="0">
                <a:solidFill>
                  <a:srgbClr val="000000"/>
                </a:solidFill>
                <a:latin typeface="微软雅黑" panose="020B0503020204020204" pitchFamily="34" charset="-122"/>
                <a:ea typeface="微软雅黑" panose="020B0503020204020204" pitchFamily="34" charset="-122"/>
              </a:rPr>
              <a:t>参考系</a:t>
            </a:r>
            <a:endParaRPr lang="zh-CN" altLang="en-US" b="1" dirty="0">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1.质点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(1)质点是用来代替物体的具有质量的点,是一种理想化模型。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(2)把物体看作质点的条件:物体的</a:t>
            </a:r>
            <a:r>
              <a:rPr lang="zh-CN" altLang="en-US" sz="2410" u="sng" kern="0" dirty="0" smtClean="0">
                <a:solidFill>
                  <a:srgbClr val="000000"/>
                </a:solidFill>
                <a:latin typeface="Times New Roman" panose="02020603050405020304" pitchFamily="65" charset="-122"/>
                <a:ea typeface="华文细黑" panose="02010600040101010101" pitchFamily="65" charset="-122"/>
              </a:rPr>
              <a:t>形状和大小对所研究问题的影响可以忽略不计</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2.参考系</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在描述物体运动时,用来作为参考的物体叫作参考系,通常以地面为参考系</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528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(2021湖北,2,4分)</a:t>
            </a:r>
            <a:r>
              <a:rPr lang="zh-CN" altLang="en-US" sz="2410" kern="0" dirty="0" smtClean="0">
                <a:solidFill>
                  <a:srgbClr val="000000"/>
                </a:solidFill>
                <a:latin typeface="Times New Roman" panose="02020603050405020304" pitchFamily="65" charset="-122"/>
                <a:ea typeface="华文细黑" panose="02010600040101010101" pitchFamily="65" charset="-122"/>
              </a:rPr>
              <a:t>2019年,我国运动员陈芋汐获得国际泳联世锦赛女子</a:t>
            </a:r>
            <a:r>
              <a:rPr lang="zh-CN" altLang="en-US" sz="2410" kern="0" dirty="0" smtClean="0">
                <a:solidFill>
                  <a:srgbClr val="000000"/>
                </a:solidFill>
                <a:latin typeface="Times New Roman" panose="02020603050405020304" pitchFamily="65" charset="-122"/>
                <a:ea typeface="华文细黑" panose="02010600040101010101" pitchFamily="65" charset="-122"/>
              </a:rPr>
              <a:t>单人</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10米</a:t>
            </a:r>
            <a:r>
              <a:rPr lang="zh-CN" altLang="en-US" sz="2410" kern="0" dirty="0" smtClean="0">
                <a:solidFill>
                  <a:srgbClr val="000000"/>
                </a:solidFill>
                <a:latin typeface="Times New Roman" panose="02020603050405020304" pitchFamily="65" charset="-122"/>
                <a:ea typeface="华文细黑" panose="02010600040101010101" pitchFamily="65" charset="-122"/>
              </a:rPr>
              <a:t>跳台冠军。某轮比赛中,陈芋汐在跳台上倒立静止,然后下落,前5 m完成技术动作</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随后</a:t>
            </a:r>
            <a:r>
              <a:rPr lang="zh-CN" altLang="en-US" sz="2410" kern="0" dirty="0" smtClean="0">
                <a:solidFill>
                  <a:srgbClr val="000000"/>
                </a:solidFill>
                <a:latin typeface="Times New Roman" panose="02020603050405020304" pitchFamily="65" charset="-122"/>
                <a:ea typeface="华文细黑" panose="02010600040101010101" pitchFamily="65" charset="-122"/>
              </a:rPr>
              <a:t>5 m完成姿态调整。假设整个下落过程近似为自由落体运动,重力加速度大小</a:t>
            </a:r>
            <a:r>
              <a:rPr lang="zh-CN" altLang="en-US" sz="2410" kern="0" dirty="0" smtClean="0">
                <a:solidFill>
                  <a:srgbClr val="000000"/>
                </a:solidFill>
                <a:latin typeface="Times New Roman" panose="02020603050405020304" pitchFamily="65" charset="-122"/>
                <a:ea typeface="华文细黑" panose="02010600040101010101" pitchFamily="65" charset="-122"/>
              </a:rPr>
              <a:t>取</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10 m/</a:t>
            </a:r>
            <a:r>
              <a:rPr lang="zh-CN" altLang="en-US" sz="2410" kern="0" dirty="0" smtClean="0">
                <a:solidFill>
                  <a:srgbClr val="000000"/>
                </a:solidFill>
                <a:latin typeface="Times New Roman" panose="02020603050405020304" pitchFamily="65" charset="-122"/>
                <a:ea typeface="华文细黑" panose="02010600040101010101" pitchFamily="65" charset="-122"/>
              </a:rPr>
              <a:t>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,则她用于姿态调整的时间约为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A.0.2 s　    B.0.4 s　    C.1.0 s　    D.1.4 </a:t>
            </a:r>
            <a:r>
              <a:rPr lang="zh-CN" altLang="en-US" sz="2410" kern="0" dirty="0" smtClean="0">
                <a:solidFill>
                  <a:srgbClr val="000000"/>
                </a:solidFill>
                <a:latin typeface="Times New Roman" panose="02020603050405020304" pitchFamily="65" charset="-122"/>
                <a:ea typeface="华文细黑" panose="02010600040101010101" pitchFamily="65" charset="-122"/>
              </a:rPr>
              <a:t>s</a:t>
            </a:r>
            <a:endParaRPr lang="zh-CN" altLang="en-US" dirty="0"/>
          </a:p>
        </p:txBody>
      </p:sp>
      <p:sp>
        <p:nvSpPr>
          <p:cNvPr id="3" name="文本框 8"/>
          <p:cNvSpPr txBox="1"/>
          <p:nvPr/>
        </p:nvSpPr>
        <p:spPr>
          <a:xfrm>
            <a:off x="5941218" y="24201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2656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解法一　位移时间关系</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运动员做自由落体运动,前5 m过程中有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h</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a:t>
            </a:r>
            <a:r>
              <a:rPr lang="zh-CN" altLang="en-US" sz="1790" kern="0" spc="-14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s。全程10 m过程中有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h</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0"/>
              </a:spcBef>
              <a:buNone/>
            </a:pPr>
            <a:r>
              <a:rPr lang="zh-CN" altLang="en-US" sz="2140" kern="0" spc="-492"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925" kern="0" spc="1072"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s。运动员用于姿态调整所用的时间</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≈0.4 s,</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B正确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解法二　比例式</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自由落体运动是初速度为零的匀变速直线运动,通过连续相等位移所需时间之比</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endParaRPr lang="en-US" altLang="zh-CN"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1610" kern="0" spc="138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1655" kern="0" spc="111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610" kern="0" spc="138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)∶…,前5 m自由落体运动过程中有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h</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a:t>
            </a:r>
            <a:r>
              <a:rPr lang="zh-CN" altLang="en-US" sz="1790" kern="0" spc="-14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s;由</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推论可知</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10" kern="0" spc="98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≈0.4 s,</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B正确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6004089" y="1310583"/>
          <a:ext cx="219075" cy="657225"/>
        </p:xfrm>
        <a:graphic>
          <a:graphicData uri="http://schemas.openxmlformats.org/presentationml/2006/ole">
            <mc:AlternateContent xmlns:mc="http://schemas.openxmlformats.org/markup-compatibility/2006">
              <mc:Choice xmlns:v="urn:schemas-microsoft-com:vml" Requires="v">
                <p:oleObj spid="_x0000_s22529" name="Equation" r:id="rId1" imgW="5791200" imgH="17373600" progId="">
                  <p:embed/>
                </p:oleObj>
              </mc:Choice>
              <mc:Fallback>
                <p:oleObj name="Equation" r:id="rId1" imgW="5791200" imgH="17373600" progId="">
                  <p:embed/>
                  <p:pic>
                    <p:nvPicPr>
                      <p:cNvPr id="0" name="图片 22528"/>
                      <p:cNvPicPr>
                        <a:picLocks noChangeAspect="1"/>
                      </p:cNvPicPr>
                      <p:nvPr/>
                    </p:nvPicPr>
                    <p:blipFill>
                      <a:blip r:embed="rId2"/>
                      <a:stretch>
                        <a:fillRect/>
                      </a:stretch>
                    </p:blipFill>
                    <p:spPr>
                      <a:xfrm>
                        <a:off x="6004089" y="131058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376164" y="1453718"/>
          <a:ext cx="209549" cy="380999"/>
        </p:xfrm>
        <a:graphic>
          <a:graphicData uri="http://schemas.openxmlformats.org/presentationml/2006/ole">
            <mc:AlternateContent xmlns:mc="http://schemas.openxmlformats.org/markup-compatibility/2006">
              <mc:Choice xmlns:v="urn:schemas-microsoft-com:vml" Requires="v">
                <p:oleObj spid="_x0000_s22530" name="Equation" r:id="rId3" imgW="5486400" imgH="10058400" progId="">
                  <p:embed/>
                </p:oleObj>
              </mc:Choice>
              <mc:Fallback>
                <p:oleObj name="Equation" r:id="rId3" imgW="5486400" imgH="10058400" progId="">
                  <p:embed/>
                  <p:pic>
                    <p:nvPicPr>
                      <p:cNvPr id="0" name="图片 22529"/>
                      <p:cNvPicPr>
                        <a:picLocks noChangeAspect="1"/>
                      </p:cNvPicPr>
                      <p:nvPr/>
                    </p:nvPicPr>
                    <p:blipFill>
                      <a:blip r:embed="rId4"/>
                      <a:stretch>
                        <a:fillRect/>
                      </a:stretch>
                    </p:blipFill>
                    <p:spPr>
                      <a:xfrm>
                        <a:off x="6376164" y="1453718"/>
                        <a:ext cx="209549"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1121477" y="1310583"/>
          <a:ext cx="219075" cy="657225"/>
        </p:xfrm>
        <a:graphic>
          <a:graphicData uri="http://schemas.openxmlformats.org/presentationml/2006/ole">
            <mc:AlternateContent xmlns:mc="http://schemas.openxmlformats.org/markup-compatibility/2006">
              <mc:Choice xmlns:v="urn:schemas-microsoft-com:vml" Requires="v">
                <p:oleObj spid="_x0000_s22531" name="Equation" r:id="rId5" imgW="5791200" imgH="17373600" progId="">
                  <p:embed/>
                </p:oleObj>
              </mc:Choice>
              <mc:Fallback>
                <p:oleObj name="Equation" r:id="rId5" imgW="5791200" imgH="17373600" progId="">
                  <p:embed/>
                  <p:pic>
                    <p:nvPicPr>
                      <p:cNvPr id="0" name="图片 22530"/>
                      <p:cNvPicPr>
                        <a:picLocks noChangeAspect="1"/>
                      </p:cNvPicPr>
                      <p:nvPr/>
                    </p:nvPicPr>
                    <p:blipFill>
                      <a:blip r:embed="rId6"/>
                      <a:stretch>
                        <a:fillRect/>
                      </a:stretch>
                    </p:blipFill>
                    <p:spPr>
                      <a:xfrm>
                        <a:off x="11121477" y="1310583"/>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68000" y="2029276"/>
          <a:ext cx="209549" cy="381000"/>
        </p:xfrm>
        <a:graphic>
          <a:graphicData uri="http://schemas.openxmlformats.org/presentationml/2006/ole">
            <mc:AlternateContent xmlns:mc="http://schemas.openxmlformats.org/markup-compatibility/2006">
              <mc:Choice xmlns:v="urn:schemas-microsoft-com:vml" Requires="v">
                <p:oleObj spid="_x0000_s22532" name="Equation" r:id="rId7" imgW="5486400" imgH="10058400" progId="">
                  <p:embed/>
                </p:oleObj>
              </mc:Choice>
              <mc:Fallback>
                <p:oleObj name="Equation" r:id="rId7" imgW="5486400" imgH="10058400" progId="">
                  <p:embed/>
                  <p:pic>
                    <p:nvPicPr>
                      <p:cNvPr id="0" name="图片 22531"/>
                      <p:cNvPicPr>
                        <a:picLocks noChangeAspect="1"/>
                      </p:cNvPicPr>
                      <p:nvPr/>
                    </p:nvPicPr>
                    <p:blipFill>
                      <a:blip r:embed="rId8"/>
                      <a:stretch>
                        <a:fillRect/>
                      </a:stretch>
                    </p:blipFill>
                    <p:spPr>
                      <a:xfrm>
                        <a:off x="468000" y="2029276"/>
                        <a:ext cx="209549"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700139" y="2009928"/>
          <a:ext cx="381000" cy="342899"/>
        </p:xfrm>
        <a:graphic>
          <a:graphicData uri="http://schemas.openxmlformats.org/presentationml/2006/ole">
            <mc:AlternateContent xmlns:mc="http://schemas.openxmlformats.org/markup-compatibility/2006">
              <mc:Choice xmlns:v="urn:schemas-microsoft-com:vml" Requires="v">
                <p:oleObj spid="_x0000_s22533" name="Equation" r:id="rId9" imgW="10058400" imgH="9144000" progId="">
                  <p:embed/>
                </p:oleObj>
              </mc:Choice>
              <mc:Fallback>
                <p:oleObj name="Equation" r:id="rId9" imgW="10058400" imgH="9144000" progId="">
                  <p:embed/>
                  <p:pic>
                    <p:nvPicPr>
                      <p:cNvPr id="0" name="图片 22532"/>
                      <p:cNvPicPr>
                        <a:picLocks noChangeAspect="1"/>
                      </p:cNvPicPr>
                      <p:nvPr/>
                    </p:nvPicPr>
                    <p:blipFill>
                      <a:blip r:embed="rId10"/>
                      <a:stretch>
                        <a:fillRect/>
                      </a:stretch>
                    </p:blipFill>
                    <p:spPr>
                      <a:xfrm>
                        <a:off x="1700139" y="2009928"/>
                        <a:ext cx="381000" cy="3428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357490" y="3842343"/>
          <a:ext cx="380999" cy="342899"/>
        </p:xfrm>
        <a:graphic>
          <a:graphicData uri="http://schemas.openxmlformats.org/presentationml/2006/ole">
            <mc:AlternateContent xmlns:mc="http://schemas.openxmlformats.org/markup-compatibility/2006">
              <mc:Choice xmlns:v="urn:schemas-microsoft-com:vml" Requires="v">
                <p:oleObj spid="_x0000_s22534" name="Equation" r:id="rId11" imgW="10058400" imgH="9144000" progId="">
                  <p:embed/>
                </p:oleObj>
              </mc:Choice>
              <mc:Fallback>
                <p:oleObj name="Equation" r:id="rId11" imgW="10058400" imgH="9144000" progId="">
                  <p:embed/>
                  <p:pic>
                    <p:nvPicPr>
                      <p:cNvPr id="0" name="图片 22533"/>
                      <p:cNvPicPr>
                        <a:picLocks noChangeAspect="1"/>
                      </p:cNvPicPr>
                      <p:nvPr/>
                    </p:nvPicPr>
                    <p:blipFill>
                      <a:blip r:embed="rId12"/>
                      <a:stretch>
                        <a:fillRect/>
                      </a:stretch>
                    </p:blipFill>
                    <p:spPr>
                      <a:xfrm>
                        <a:off x="2357490" y="3842343"/>
                        <a:ext cx="380999" cy="3428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503191" y="3842418"/>
          <a:ext cx="352424" cy="352424"/>
        </p:xfrm>
        <a:graphic>
          <a:graphicData uri="http://schemas.openxmlformats.org/presentationml/2006/ole">
            <mc:AlternateContent xmlns:mc="http://schemas.openxmlformats.org/markup-compatibility/2006">
              <mc:Choice xmlns:v="urn:schemas-microsoft-com:vml" Requires="v">
                <p:oleObj spid="_x0000_s22535" name="Equation" r:id="rId13" imgW="9448800" imgH="9448800" progId="">
                  <p:embed/>
                </p:oleObj>
              </mc:Choice>
              <mc:Fallback>
                <p:oleObj name="Equation" r:id="rId13" imgW="9448800" imgH="9448800" progId="">
                  <p:embed/>
                  <p:pic>
                    <p:nvPicPr>
                      <p:cNvPr id="0" name="图片 22534"/>
                      <p:cNvPicPr>
                        <a:picLocks noChangeAspect="1"/>
                      </p:cNvPicPr>
                      <p:nvPr/>
                    </p:nvPicPr>
                    <p:blipFill>
                      <a:blip r:embed="rId14"/>
                      <a:stretch>
                        <a:fillRect/>
                      </a:stretch>
                    </p:blipFill>
                    <p:spPr>
                      <a:xfrm>
                        <a:off x="3503191" y="3842418"/>
                        <a:ext cx="352424" cy="3524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3957516" y="3842343"/>
          <a:ext cx="380999" cy="342899"/>
        </p:xfrm>
        <a:graphic>
          <a:graphicData uri="http://schemas.openxmlformats.org/presentationml/2006/ole">
            <mc:AlternateContent xmlns:mc="http://schemas.openxmlformats.org/markup-compatibility/2006">
              <mc:Choice xmlns:v="urn:schemas-microsoft-com:vml" Requires="v">
                <p:oleObj spid="_x0000_s22536" name="Equation" r:id="rId15" imgW="10058400" imgH="9144000" progId="">
                  <p:embed/>
                </p:oleObj>
              </mc:Choice>
              <mc:Fallback>
                <p:oleObj name="Equation" r:id="rId15" imgW="10058400" imgH="9144000" progId="">
                  <p:embed/>
                  <p:pic>
                    <p:nvPicPr>
                      <p:cNvPr id="0" name="图片 22535"/>
                      <p:cNvPicPr>
                        <a:picLocks noChangeAspect="1"/>
                      </p:cNvPicPr>
                      <p:nvPr/>
                    </p:nvPicPr>
                    <p:blipFill>
                      <a:blip r:embed="rId16"/>
                      <a:stretch>
                        <a:fillRect/>
                      </a:stretch>
                    </p:blipFill>
                    <p:spPr>
                      <a:xfrm>
                        <a:off x="3957516" y="3842343"/>
                        <a:ext cx="380999" cy="34289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9364507" y="3718556"/>
          <a:ext cx="219075" cy="657225"/>
        </p:xfrm>
        <a:graphic>
          <a:graphicData uri="http://schemas.openxmlformats.org/presentationml/2006/ole">
            <mc:AlternateContent xmlns:mc="http://schemas.openxmlformats.org/markup-compatibility/2006">
              <mc:Choice xmlns:v="urn:schemas-microsoft-com:vml" Requires="v">
                <p:oleObj spid="_x0000_s22537" name="Equation" r:id="rId17" imgW="5791200" imgH="17373600" progId="">
                  <p:embed/>
                </p:oleObj>
              </mc:Choice>
              <mc:Fallback>
                <p:oleObj name="Equation" r:id="rId17" imgW="5791200" imgH="17373600" progId="">
                  <p:embed/>
                  <p:pic>
                    <p:nvPicPr>
                      <p:cNvPr id="0" name="图片 22536"/>
                      <p:cNvPicPr>
                        <a:picLocks noChangeAspect="1"/>
                      </p:cNvPicPr>
                      <p:nvPr/>
                    </p:nvPicPr>
                    <p:blipFill>
                      <a:blip r:embed="rId18"/>
                      <a:stretch>
                        <a:fillRect/>
                      </a:stretch>
                    </p:blipFill>
                    <p:spPr>
                      <a:xfrm>
                        <a:off x="9364507" y="3718556"/>
                        <a:ext cx="21907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9736582" y="3861691"/>
          <a:ext cx="209549" cy="380999"/>
        </p:xfrm>
        <a:graphic>
          <a:graphicData uri="http://schemas.openxmlformats.org/presentationml/2006/ole">
            <mc:AlternateContent xmlns:mc="http://schemas.openxmlformats.org/markup-compatibility/2006">
              <mc:Choice xmlns:v="urn:schemas-microsoft-com:vml" Requires="v">
                <p:oleObj spid="_x0000_s22538" name="Equation" r:id="rId19" imgW="5486400" imgH="10058400" progId="">
                  <p:embed/>
                </p:oleObj>
              </mc:Choice>
              <mc:Fallback>
                <p:oleObj name="Equation" r:id="rId19" imgW="5486400" imgH="10058400" progId="">
                  <p:embed/>
                  <p:pic>
                    <p:nvPicPr>
                      <p:cNvPr id="0" name="图片 22537"/>
                      <p:cNvPicPr>
                        <a:picLocks noChangeAspect="1"/>
                      </p:cNvPicPr>
                      <p:nvPr/>
                    </p:nvPicPr>
                    <p:blipFill>
                      <a:blip r:embed="rId20"/>
                      <a:stretch>
                        <a:fillRect/>
                      </a:stretch>
                    </p:blipFill>
                    <p:spPr>
                      <a:xfrm>
                        <a:off x="9736582" y="3861691"/>
                        <a:ext cx="209549" cy="380999"/>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2127990" y="4430635"/>
          <a:ext cx="380999" cy="342900"/>
        </p:xfrm>
        <a:graphic>
          <a:graphicData uri="http://schemas.openxmlformats.org/presentationml/2006/ole">
            <mc:AlternateContent xmlns:mc="http://schemas.openxmlformats.org/markup-compatibility/2006">
              <mc:Choice xmlns:v="urn:schemas-microsoft-com:vml" Requires="v">
                <p:oleObj spid="_x0000_s22539" name="Equation" r:id="rId21" imgW="10058400" imgH="9144000" progId="">
                  <p:embed/>
                </p:oleObj>
              </mc:Choice>
              <mc:Fallback>
                <p:oleObj name="Equation" r:id="rId21" imgW="10058400" imgH="9144000" progId="">
                  <p:embed/>
                  <p:pic>
                    <p:nvPicPr>
                      <p:cNvPr id="0" name="图片 22538"/>
                      <p:cNvPicPr>
                        <a:picLocks noChangeAspect="1"/>
                      </p:cNvPicPr>
                      <p:nvPr/>
                    </p:nvPicPr>
                    <p:blipFill>
                      <a:blip r:embed="rId22"/>
                      <a:stretch>
                        <a:fillRect/>
                      </a:stretch>
                    </p:blipFill>
                    <p:spPr>
                      <a:xfrm>
                        <a:off x="2127990" y="4430635"/>
                        <a:ext cx="380999" cy="342900"/>
                      </a:xfrm>
                      <a:prstGeom prst="rect">
                        <a:avLst/>
                      </a:prstGeom>
                      <a:noFill/>
                      <a:ln w="9525">
                        <a:noFill/>
                      </a:ln>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7047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高考变式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(构建经典模型)</a:t>
            </a:r>
            <a:r>
              <a:rPr lang="zh-CN" altLang="en-US" sz="2410" kern="0" dirty="0" smtClean="0">
                <a:solidFill>
                  <a:srgbClr val="000000"/>
                </a:solidFill>
                <a:latin typeface="Times New Roman" panose="02020603050405020304" pitchFamily="65" charset="-122"/>
                <a:ea typeface="华文细黑" panose="02010600040101010101" pitchFamily="65" charset="-122"/>
              </a:rPr>
              <a:t>物体从某一高度自由下落,落地前最后1 s的位移为25 m。</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不计空气阻力,</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,求物体开始下落时距地面的高度。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解题导引    题干中有“不计空气阻力”和“自由下落”,说明物体做自由落体运动。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但25 m的位移是最后1 s的位移,这段位移的初速度并不是0,不能对该段位移直接用自</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由落体运动规律。最后1 s内,已知物体运动的位移和时间很容易求该过程的平均速度,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匀加速直线运动中某段的平均速度等于该段过程中间时刻的瞬时速度是解题的</a:t>
            </a:r>
            <a:r>
              <a:rPr lang="zh-CN" altLang="en-US" sz="2410" kern="0" dirty="0" smtClean="0">
                <a:solidFill>
                  <a:srgbClr val="000000"/>
                </a:solidFill>
                <a:latin typeface="Times New Roman" panose="02020603050405020304" pitchFamily="65" charset="-122"/>
                <a:ea typeface="华文细黑" panose="02010600040101010101" pitchFamily="65" charset="-122"/>
              </a:rPr>
              <a:t>关键。</a:t>
            </a:r>
            <a:endParaRPr lang="zh-CN" altLang="en-US" sz="2410" kern="0" dirty="0" smtClean="0">
              <a:solidFill>
                <a:srgbClr val="000000"/>
              </a:solidFill>
              <a:latin typeface="Times New Roman" panose="02020603050405020304" pitchFamily="65" charset="-122"/>
              <a:ea typeface="华文细黑" panose="02010600040101010101" pitchFamily="65"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29363" y="3997473"/>
            <a:ext cx="11831400" cy="1751057"/>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二:设全程运动时间为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H</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;而对开始下落到落地前1 s,则有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h</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s)</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H</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h</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=25 m,联立解得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 s,</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H</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=45 m。</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解法三:设全程运动时间为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末</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;而对开始下落到落地前1 s有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s);对最后</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3" descr="textimage10.jpeg"/>
          <p:cNvPicPr>
            <a:picLocks noChangeAspect="1"/>
          </p:cNvPicPr>
          <p:nvPr/>
        </p:nvPicPr>
        <p:blipFill>
          <a:blip r:embed="rId1"/>
          <a:stretch>
            <a:fillRect/>
          </a:stretch>
        </p:blipFill>
        <p:spPr>
          <a:xfrm>
            <a:off x="4226706" y="477498"/>
            <a:ext cx="4118290" cy="3468495"/>
          </a:xfrm>
          <a:prstGeom prst="rect">
            <a:avLst/>
          </a:prstGeom>
        </p:spPr>
      </p:pic>
      <p:graphicFrame>
        <p:nvGraphicFramePr>
          <p:cNvPr id="5" name="对象 4"/>
          <p:cNvGraphicFramePr>
            <a:graphicFrameLocks noChangeAspect="1"/>
          </p:cNvGraphicFramePr>
          <p:nvPr/>
        </p:nvGraphicFramePr>
        <p:xfrm>
          <a:off x="5169298" y="4055173"/>
          <a:ext cx="219075" cy="657225"/>
        </p:xfrm>
        <a:graphic>
          <a:graphicData uri="http://schemas.openxmlformats.org/presentationml/2006/ole">
            <mc:AlternateContent xmlns:mc="http://schemas.openxmlformats.org/markup-compatibility/2006">
              <mc:Choice xmlns:v="urn:schemas-microsoft-com:vml" Requires="v">
                <p:oleObj spid="_x0000_s23553" name="Equation" r:id="rId2" imgW="5791200" imgH="17373600" progId="">
                  <p:embed/>
                </p:oleObj>
              </mc:Choice>
              <mc:Fallback>
                <p:oleObj name="Equation" r:id="rId2" imgW="5791200" imgH="17373600" progId="">
                  <p:embed/>
                  <p:pic>
                    <p:nvPicPr>
                      <p:cNvPr id="0" name="图片 23552"/>
                      <p:cNvPicPr>
                        <a:picLocks noChangeAspect="1"/>
                      </p:cNvPicPr>
                      <p:nvPr/>
                    </p:nvPicPr>
                    <p:blipFill>
                      <a:blip r:embed="rId3"/>
                      <a:stretch>
                        <a:fillRect/>
                      </a:stretch>
                    </p:blipFill>
                    <p:spPr>
                      <a:xfrm>
                        <a:off x="5169298" y="405517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0293771" y="4055173"/>
          <a:ext cx="219075" cy="657225"/>
        </p:xfrm>
        <a:graphic>
          <a:graphicData uri="http://schemas.openxmlformats.org/presentationml/2006/ole">
            <mc:AlternateContent xmlns:mc="http://schemas.openxmlformats.org/markup-compatibility/2006">
              <mc:Choice xmlns:v="urn:schemas-microsoft-com:vml" Requires="v">
                <p:oleObj spid="_x0000_s23554" name="Equation" r:id="rId4" imgW="5791200" imgH="17373600" progId="">
                  <p:embed/>
                </p:oleObj>
              </mc:Choice>
              <mc:Fallback>
                <p:oleObj name="Equation" r:id="rId4" imgW="5791200" imgH="17373600" progId="">
                  <p:embed/>
                  <p:pic>
                    <p:nvPicPr>
                      <p:cNvPr id="0" name="图片 23553"/>
                      <p:cNvPicPr>
                        <a:picLocks noChangeAspect="1"/>
                      </p:cNvPicPr>
                      <p:nvPr/>
                    </p:nvPicPr>
                    <p:blipFill>
                      <a:blip r:embed="rId5"/>
                      <a:stretch>
                        <a:fillRect/>
                      </a:stretch>
                    </p:blipFill>
                    <p:spPr>
                      <a:xfrm>
                        <a:off x="10293771" y="4055173"/>
                        <a:ext cx="219075" cy="657225"/>
                      </a:xfrm>
                      <a:prstGeom prst="rect">
                        <a:avLst/>
                      </a:prstGeom>
                      <a:noFill/>
                      <a:ln w="9525">
                        <a:noFill/>
                      </a:ln>
                    </p:spPr>
                  </p:pic>
                </p:oleObj>
              </mc:Fallback>
            </mc:AlternateContent>
          </a:graphicData>
        </a:graphic>
      </p:graphicFrame>
      <p:sp>
        <p:nvSpPr>
          <p:cNvPr id="7" name="TextBox 2"/>
          <p:cNvSpPr txBox="1"/>
          <p:nvPr/>
        </p:nvSpPr>
        <p:spPr>
          <a:xfrm>
            <a:off x="468000" y="276997"/>
            <a:ext cx="11831400" cy="116698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华文细黑" panose="02010600040101010101" pitchFamily="65" charset="-122"/>
              </a:rPr>
              <a:t>    45 m</a:t>
            </a:r>
            <a:endParaRPr lang="zh-CN" altLang="en-US" dirty="0" smtClean="0"/>
          </a:p>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解法一:</a:t>
            </a:r>
            <a:endParaRPr lang="zh-CN" altLang="en-US" dirty="0">
              <a:latin typeface="楷体" panose="02010609060101010101" pitchFamily="49" charset="-122"/>
              <a:ea typeface="楷体" panose="02010609060101010101" pitchFamily="49" charset="-122"/>
            </a:endParaRPr>
          </a:p>
        </p:txBody>
      </p:sp>
      <p:sp>
        <p:nvSpPr>
          <p:cNvPr id="8" name="TextBox 2"/>
          <p:cNvSpPr txBox="1"/>
          <p:nvPr/>
        </p:nvSpPr>
        <p:spPr>
          <a:xfrm>
            <a:off x="468000" y="5832379"/>
            <a:ext cx="11831400" cy="62747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s有2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gh</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880" kern="0" spc="59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 s,故由</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H</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H</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=45 m</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9" name="对象 8"/>
          <p:cNvGraphicFramePr>
            <a:graphicFrameLocks noChangeAspect="1"/>
          </p:cNvGraphicFramePr>
          <p:nvPr/>
        </p:nvGraphicFramePr>
        <p:xfrm>
          <a:off x="1754156" y="6063475"/>
          <a:ext cx="314325" cy="400050"/>
        </p:xfrm>
        <a:graphic>
          <a:graphicData uri="http://schemas.openxmlformats.org/presentationml/2006/ole">
            <mc:AlternateContent xmlns:mc="http://schemas.openxmlformats.org/markup-compatibility/2006">
              <mc:Choice xmlns:v="urn:schemas-microsoft-com:vml" Requires="v">
                <p:oleObj spid="_x0000_s23555" name="Equation" r:id="rId6" imgW="8229600" imgH="10668000" progId="">
                  <p:embed/>
                </p:oleObj>
              </mc:Choice>
              <mc:Fallback>
                <p:oleObj name="Equation" r:id="rId6" imgW="8229600" imgH="10668000" progId="">
                  <p:embed/>
                  <p:pic>
                    <p:nvPicPr>
                      <p:cNvPr id="0" name="图片 23554"/>
                      <p:cNvPicPr>
                        <a:picLocks noChangeAspect="1"/>
                      </p:cNvPicPr>
                      <p:nvPr/>
                    </p:nvPicPr>
                    <p:blipFill>
                      <a:blip r:embed="rId7"/>
                      <a:stretch>
                        <a:fillRect/>
                      </a:stretch>
                    </p:blipFill>
                    <p:spPr>
                      <a:xfrm>
                        <a:off x="1754156" y="6063475"/>
                        <a:ext cx="314325" cy="40005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5453459" y="5920042"/>
          <a:ext cx="219075" cy="657225"/>
        </p:xfrm>
        <a:graphic>
          <a:graphicData uri="http://schemas.openxmlformats.org/presentationml/2006/ole">
            <mc:AlternateContent xmlns:mc="http://schemas.openxmlformats.org/markup-compatibility/2006">
              <mc:Choice xmlns:v="urn:schemas-microsoft-com:vml" Requires="v">
                <p:oleObj spid="_x0000_s23556" name="Equation" r:id="rId8" imgW="5791200" imgH="17373600" progId="">
                  <p:embed/>
                </p:oleObj>
              </mc:Choice>
              <mc:Fallback>
                <p:oleObj name="Equation" r:id="rId8" imgW="5791200" imgH="17373600" progId="">
                  <p:embed/>
                  <p:pic>
                    <p:nvPicPr>
                      <p:cNvPr id="0" name="图片 23555"/>
                      <p:cNvPicPr>
                        <a:picLocks noChangeAspect="1"/>
                      </p:cNvPicPr>
                      <p:nvPr/>
                    </p:nvPicPr>
                    <p:blipFill>
                      <a:blip r:embed="rId9"/>
                      <a:stretch>
                        <a:fillRect/>
                      </a:stretch>
                    </p:blipFill>
                    <p:spPr>
                      <a:xfrm>
                        <a:off x="5453459" y="5920042"/>
                        <a:ext cx="219075" cy="657225"/>
                      </a:xfrm>
                      <a:prstGeom prst="rect">
                        <a:avLst/>
                      </a:prstGeom>
                      <a:noFill/>
                      <a:ln w="9525">
                        <a:noFill/>
                      </a:ln>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50103"/>
          </a:xfrm>
          <a:prstGeom prst="rect">
            <a:avLst/>
          </a:prstGeom>
          <a:noFill/>
        </p:spPr>
        <p:txBody>
          <a:bodyPr wrap="square" lIns="0" tIns="0" rIns="0" bIns="0" rtlCol="0">
            <a:spAutoFit/>
          </a:bodyPr>
          <a:lstStyle/>
          <a:p>
            <a:pPr marL="0" indent="0" eaLnBrk="0" latinLnBrk="1" hangingPunct="0">
              <a:lnSpc>
                <a:spcPct val="150000"/>
              </a:lnSpc>
              <a:spcBef>
                <a:spcPts val="40"/>
              </a:spcBef>
              <a:buNone/>
            </a:pPr>
            <a:r>
              <a:rPr lang="zh-CN" altLang="en-US" sz="2410" b="1" kern="0" dirty="0" smtClean="0">
                <a:solidFill>
                  <a:srgbClr val="000000"/>
                </a:solidFill>
                <a:latin typeface="微软雅黑" panose="020B0503020204020204" pitchFamily="34" charset="-122"/>
                <a:ea typeface="微软雅黑" panose="020B0503020204020204" pitchFamily="34" charset="-122"/>
              </a:rPr>
              <a:t>二</a:t>
            </a:r>
            <a:r>
              <a:rPr lang="zh-CN" altLang="en-US" sz="2410" b="1" kern="0" dirty="0" smtClean="0">
                <a:solidFill>
                  <a:srgbClr val="000000"/>
                </a:solidFill>
                <a:latin typeface="微软雅黑" panose="020B0503020204020204" pitchFamily="34" charset="-122"/>
                <a:ea typeface="微软雅黑" panose="020B0503020204020204" pitchFamily="34" charset="-122"/>
              </a:rPr>
              <a:t>、竖直上抛运动</a:t>
            </a:r>
            <a:endParaRPr lang="zh-CN" altLang="en-US" b="1" dirty="0">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1.运动特点:</a:t>
            </a:r>
            <a:r>
              <a:rPr lang="zh-CN" altLang="en-US" sz="2410" kern="0" dirty="0" smtClean="0">
                <a:solidFill>
                  <a:srgbClr val="000000"/>
                </a:solidFill>
                <a:latin typeface="Times New Roman" panose="02020603050405020304" pitchFamily="65" charset="-122"/>
                <a:ea typeface="华文细黑" panose="02010600040101010101" pitchFamily="65" charset="-122"/>
              </a:rPr>
              <a:t>初速度方向竖直向上、加速度为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上升阶段做匀减速直线运动,下降阶段</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做自由落体运动</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2.对称性</a:t>
            </a:r>
            <a:endParaRPr lang="zh-CN" altLang="en-US" b="1" dirty="0"/>
          </a:p>
        </p:txBody>
      </p:sp>
      <p:pic>
        <p:nvPicPr>
          <p:cNvPr id="6" name="图片 3" descr="textimage11.jpeg"/>
          <p:cNvPicPr>
            <a:picLocks noChangeAspect="1"/>
          </p:cNvPicPr>
          <p:nvPr/>
        </p:nvPicPr>
        <p:blipFill>
          <a:blip r:embed="rId1"/>
          <a:stretch>
            <a:fillRect/>
          </a:stretch>
        </p:blipFill>
        <p:spPr>
          <a:xfrm>
            <a:off x="3369450" y="2634451"/>
            <a:ext cx="6513868" cy="331142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3375155"/>
          </a:xfrm>
          <a:prstGeom prst="rect">
            <a:avLst/>
          </a:prstGeom>
          <a:noFill/>
        </p:spPr>
        <p:txBody>
          <a:bodyPr wrap="square" lIns="0" tIns="0" rIns="0" bIns="0" rtlCol="0">
            <a:spAutoFit/>
          </a:bodyPr>
          <a:lstStyle/>
          <a:p>
            <a:pPr eaLnBrk="0" latinLnBrk="1" hangingPunct="0">
              <a:lnSpc>
                <a:spcPct val="150000"/>
              </a:lnSpc>
              <a:spcBef>
                <a:spcPts val="422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b="1" kern="0" dirty="0" smtClean="0">
                <a:solidFill>
                  <a:srgbClr val="000000"/>
                </a:solidFill>
                <a:latin typeface="Times New Roman" panose="02020603050405020304" pitchFamily="65" charset="-122"/>
                <a:ea typeface="华文细黑" panose="02010600040101010101" pitchFamily="65" charset="-122"/>
              </a:rPr>
              <a:t>多解性</a:t>
            </a:r>
            <a:endParaRPr lang="zh-CN" altLang="en-US" sz="2800" b="1" dirty="0" smtClean="0"/>
          </a:p>
          <a:p>
            <a:pPr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当物体经过抛出点上方某个位置</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最高点除外</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时</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可能处于上升阶段</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也可能处于下</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降阶段</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从而造成多解。</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2)当只知道物体与抛出点的距离关系时,物体可能在抛出点上方,也可能在抛出点下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方,从而造成多解。</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4.解题方法</a:t>
            </a:r>
            <a:endParaRPr lang="zh-CN" altLang="en-US" b="1" dirty="0"/>
          </a:p>
        </p:txBody>
      </p:sp>
      <p:graphicFrame>
        <p:nvGraphicFramePr>
          <p:cNvPr id="3" name="表格 2"/>
          <p:cNvGraphicFramePr>
            <a:graphicFrameLocks noGrp="1"/>
          </p:cNvGraphicFramePr>
          <p:nvPr/>
        </p:nvGraphicFramePr>
        <p:xfrm>
          <a:off x="468000" y="3733789"/>
          <a:ext cx="11268000" cy="2615438"/>
        </p:xfrm>
        <a:graphic>
          <a:graphicData uri="http://schemas.openxmlformats.org/drawingml/2006/table">
            <a:tbl>
              <a:tblPr/>
              <a:tblGrid>
                <a:gridCol w="1115500"/>
                <a:gridCol w="10152500"/>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分段法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上升阶段:a=g的匀减速直线运动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下降阶段:自由落体运动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全程法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初速度方向竖直向上,加速度为-g的</a:t>
                      </a:r>
                      <a:r>
                        <a:rPr lang="zh-CN" altLang="en-US" sz="2010" kern="0" dirty="0" smtClean="0">
                          <a:solidFill>
                            <a:srgbClr val="000000"/>
                          </a:solidFill>
                          <a:latin typeface="Times New Roman" panose="02020603050405020304" pitchFamily="65" charset="-122"/>
                          <a:ea typeface="华文细黑" panose="02010600040101010101" pitchFamily="65" charset="-122"/>
                        </a:rPr>
                        <a:t>匀变速直线运动</a:t>
                      </a:r>
                      <a:r>
                        <a:rPr lang="zh-CN" altLang="en-US" sz="2010" kern="0" dirty="0" smtClean="0">
                          <a:solidFill>
                            <a:srgbClr val="000000"/>
                          </a:solidFill>
                          <a:latin typeface="Times New Roman" panose="02020603050405020304" pitchFamily="65" charset="-122"/>
                          <a:ea typeface="华文细黑" panose="02010600040101010101" pitchFamily="65" charset="-122"/>
                        </a:rPr>
                        <a:t>,v=v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-gt,h=v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t-</a:t>
                      </a:r>
                      <a:r>
                        <a:rPr lang="zh-CN" altLang="en-US" sz="2590" kern="0" spc="-116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gt</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(以竖直向上为正方向)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若v&gt;0,物体上升;若v&lt;0,物体</a:t>
                      </a:r>
                      <a:r>
                        <a:rPr lang="zh-CN" altLang="en-US" sz="2010" kern="0" dirty="0" smtClean="0">
                          <a:solidFill>
                            <a:srgbClr val="000000"/>
                          </a:solidFill>
                          <a:latin typeface="Times New Roman" panose="02020603050405020304" pitchFamily="65" charset="-122"/>
                          <a:ea typeface="华文细黑" panose="02010600040101010101" pitchFamily="65" charset="-122"/>
                        </a:rPr>
                        <a:t>下落</a:t>
                      </a:r>
                      <a:endParaRPr lang="en-US" altLang="zh-CN"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若</a:t>
                      </a:r>
                      <a:r>
                        <a:rPr lang="zh-CN" altLang="en-US" sz="2010" kern="0" dirty="0" smtClean="0">
                          <a:solidFill>
                            <a:srgbClr val="000000"/>
                          </a:solidFill>
                          <a:latin typeface="Times New Roman" panose="02020603050405020304" pitchFamily="65" charset="-122"/>
                          <a:ea typeface="华文细黑" panose="02010600040101010101" pitchFamily="65" charset="-122"/>
                        </a:rPr>
                        <a:t>h&gt;0,物体在抛出点上方;若h&lt;0,物体在抛出点</a:t>
                      </a:r>
                      <a:r>
                        <a:rPr lang="zh-CN" altLang="en-US" sz="2010" kern="0" dirty="0" smtClean="0">
                          <a:solidFill>
                            <a:srgbClr val="000000"/>
                          </a:solidFill>
                          <a:latin typeface="Times New Roman" panose="02020603050405020304" pitchFamily="65" charset="-122"/>
                          <a:ea typeface="华文细黑" panose="02010600040101010101" pitchFamily="65" charset="-122"/>
                        </a:rPr>
                        <a:t>下方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8798738" y="4965364"/>
          <a:ext cx="180975" cy="552450"/>
        </p:xfrm>
        <a:graphic>
          <a:graphicData uri="http://schemas.openxmlformats.org/presentationml/2006/ole">
            <mc:AlternateContent xmlns:mc="http://schemas.openxmlformats.org/markup-compatibility/2006">
              <mc:Choice xmlns:v="urn:schemas-microsoft-com:vml" Requires="v">
                <p:oleObj spid="_x0000_s24577" name="Equation" r:id="rId1" imgW="4876800" imgH="14630400" progId="">
                  <p:embed/>
                </p:oleObj>
              </mc:Choice>
              <mc:Fallback>
                <p:oleObj name="Equation" r:id="rId1" imgW="4876800" imgH="14630400" progId="">
                  <p:embed/>
                  <p:pic>
                    <p:nvPicPr>
                      <p:cNvPr id="0" name="图片 24576"/>
                      <p:cNvPicPr>
                        <a:picLocks noChangeAspect="1"/>
                      </p:cNvPicPr>
                      <p:nvPr/>
                    </p:nvPicPr>
                    <p:blipFill>
                      <a:blip r:embed="rId2"/>
                      <a:stretch>
                        <a:fillRect/>
                      </a:stretch>
                    </p:blipFill>
                    <p:spPr>
                      <a:xfrm>
                        <a:off x="8798738" y="4965364"/>
                        <a:ext cx="180975" cy="552450"/>
                      </a:xfrm>
                      <a:prstGeom prst="rect">
                        <a:avLst/>
                      </a:prstGeom>
                      <a:noFill/>
                      <a:ln w="9525">
                        <a:noFill/>
                      </a:ln>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70213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(多选)</a:t>
            </a:r>
            <a:r>
              <a:rPr lang="zh-CN" altLang="en-US" sz="2410" kern="0" dirty="0" smtClean="0">
                <a:solidFill>
                  <a:srgbClr val="000000"/>
                </a:solidFill>
                <a:latin typeface="Times New Roman" panose="02020603050405020304" pitchFamily="65" charset="-122"/>
                <a:ea typeface="华文细黑" panose="02010600040101010101" pitchFamily="65" charset="-122"/>
              </a:rPr>
              <a:t>从高为20 m的位置以20 m/s的初速度竖直上抛一物体,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,当物</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体到抛出点距离为15 m时,所经历的时间可能是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A.1 s　    B.2 s　    C.3 s　    D.(2+</a:t>
            </a:r>
            <a:r>
              <a:rPr lang="zh-CN" altLang="en-US" sz="2045" kern="0" spc="95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s</a:t>
            </a:r>
            <a:endParaRPr lang="zh-CN" altLang="en-US" dirty="0"/>
          </a:p>
        </p:txBody>
      </p:sp>
      <p:graphicFrame>
        <p:nvGraphicFramePr>
          <p:cNvPr id="4" name="对象 3"/>
          <p:cNvGraphicFramePr>
            <a:graphicFrameLocks noChangeAspect="1"/>
          </p:cNvGraphicFramePr>
          <p:nvPr/>
        </p:nvGraphicFramePr>
        <p:xfrm>
          <a:off x="4933388" y="1878444"/>
          <a:ext cx="381000" cy="352425"/>
        </p:xfrm>
        <a:graphic>
          <a:graphicData uri="http://schemas.openxmlformats.org/presentationml/2006/ole">
            <mc:AlternateContent xmlns:mc="http://schemas.openxmlformats.org/markup-compatibility/2006">
              <mc:Choice xmlns:v="urn:schemas-microsoft-com:vml" Requires="v">
                <p:oleObj spid="_x0000_s25601" name="Equation" r:id="rId1" imgW="10058400" imgH="9448800" progId="">
                  <p:embed/>
                </p:oleObj>
              </mc:Choice>
              <mc:Fallback>
                <p:oleObj name="Equation" r:id="rId1" imgW="10058400" imgH="9448800" progId="">
                  <p:embed/>
                  <p:pic>
                    <p:nvPicPr>
                      <p:cNvPr id="0" name="图片 25600"/>
                      <p:cNvPicPr>
                        <a:picLocks noChangeAspect="1"/>
                      </p:cNvPicPr>
                      <p:nvPr/>
                    </p:nvPicPr>
                    <p:blipFill>
                      <a:blip r:embed="rId2"/>
                      <a:stretch>
                        <a:fillRect/>
                      </a:stretch>
                    </p:blipFill>
                    <p:spPr>
                      <a:xfrm>
                        <a:off x="4933388" y="1878444"/>
                        <a:ext cx="381000" cy="352425"/>
                      </a:xfrm>
                      <a:prstGeom prst="rect">
                        <a:avLst/>
                      </a:prstGeom>
                      <a:noFill/>
                      <a:ln w="9525">
                        <a:noFill/>
                      </a:ln>
                    </p:spPr>
                  </p:pic>
                </p:oleObj>
              </mc:Fallback>
            </mc:AlternateContent>
          </a:graphicData>
        </a:graphic>
      </p:graphicFrame>
      <p:sp>
        <p:nvSpPr>
          <p:cNvPr id="5" name="文本框 8"/>
          <p:cNvSpPr txBox="1"/>
          <p:nvPr/>
        </p:nvSpPr>
        <p:spPr>
          <a:xfrm>
            <a:off x="7084226" y="1322809"/>
            <a:ext cx="1002432"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ACD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19189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(点拨:物体可能在上升或下落过程处于抛出点上方15 m处,也可能在下落过程</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处于抛出点下方15 m处)取竖直向上为正方向,当物体运动到抛出点上方离抛出点15 m</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时,位移为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=15 m,由竖直上抛运动的位移时间公式得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s,</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 s,</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A、C</a:t>
            </a:r>
            <a:endParaRPr lang="zh-CN" altLang="en-US"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265"/>
              </a:spcBef>
              <a:buNone/>
            </a:pP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。当物体运动到抛出点下方离抛出点15 m时,位移为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'=-15 m,根据</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265"/>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045" kern="0" spc="955"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s,</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045" kern="0" spc="955"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s(负值舍去),</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D正确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8132395" y="1849503"/>
          <a:ext cx="219075" cy="657225"/>
        </p:xfrm>
        <a:graphic>
          <a:graphicData uri="http://schemas.openxmlformats.org/presentationml/2006/ole">
            <mc:AlternateContent xmlns:mc="http://schemas.openxmlformats.org/markup-compatibility/2006">
              <mc:Choice xmlns:v="urn:schemas-microsoft-com:vml" Requires="v">
                <p:oleObj spid="_x0000_s26625" name="Equation" r:id="rId1" imgW="5791200" imgH="17373600" progId="">
                  <p:embed/>
                </p:oleObj>
              </mc:Choice>
              <mc:Fallback>
                <p:oleObj name="Equation" r:id="rId1" imgW="5791200" imgH="17373600" progId="">
                  <p:embed/>
                  <p:pic>
                    <p:nvPicPr>
                      <p:cNvPr id="0" name="图片 26624"/>
                      <p:cNvPicPr>
                        <a:picLocks noChangeAspect="1"/>
                      </p:cNvPicPr>
                      <p:nvPr/>
                    </p:nvPicPr>
                    <p:blipFill>
                      <a:blip r:embed="rId2"/>
                      <a:stretch>
                        <a:fillRect/>
                      </a:stretch>
                    </p:blipFill>
                    <p:spPr>
                      <a:xfrm>
                        <a:off x="8132395" y="184950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430684" y="2596103"/>
          <a:ext cx="219075" cy="657225"/>
        </p:xfrm>
        <a:graphic>
          <a:graphicData uri="http://schemas.openxmlformats.org/presentationml/2006/ole">
            <mc:AlternateContent xmlns:mc="http://schemas.openxmlformats.org/markup-compatibility/2006">
              <mc:Choice xmlns:v="urn:schemas-microsoft-com:vml" Requires="v">
                <p:oleObj spid="_x0000_s26626" name="Equation" r:id="rId3" imgW="5791200" imgH="17373600" progId="">
                  <p:embed/>
                </p:oleObj>
              </mc:Choice>
              <mc:Fallback>
                <p:oleObj name="Equation" r:id="rId3" imgW="5791200" imgH="17373600" progId="">
                  <p:embed/>
                  <p:pic>
                    <p:nvPicPr>
                      <p:cNvPr id="0" name="图片 26625"/>
                      <p:cNvPicPr>
                        <a:picLocks noChangeAspect="1"/>
                      </p:cNvPicPr>
                      <p:nvPr/>
                    </p:nvPicPr>
                    <p:blipFill>
                      <a:blip r:embed="rId4"/>
                      <a:stretch>
                        <a:fillRect/>
                      </a:stretch>
                    </p:blipFill>
                    <p:spPr>
                      <a:xfrm>
                        <a:off x="10430684" y="259610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229563" y="3353645"/>
          <a:ext cx="381000" cy="352425"/>
        </p:xfrm>
        <a:graphic>
          <a:graphicData uri="http://schemas.openxmlformats.org/presentationml/2006/ole">
            <mc:AlternateContent xmlns:mc="http://schemas.openxmlformats.org/markup-compatibility/2006">
              <mc:Choice xmlns:v="urn:schemas-microsoft-com:vml" Requires="v">
                <p:oleObj spid="_x0000_s26627" name="Equation" r:id="rId5" imgW="10058400" imgH="9448800" progId="">
                  <p:embed/>
                </p:oleObj>
              </mc:Choice>
              <mc:Fallback>
                <p:oleObj name="Equation" r:id="rId5" imgW="10058400" imgH="9448800" progId="">
                  <p:embed/>
                  <p:pic>
                    <p:nvPicPr>
                      <p:cNvPr id="0" name="图片 26626"/>
                      <p:cNvPicPr>
                        <a:picLocks noChangeAspect="1"/>
                      </p:cNvPicPr>
                      <p:nvPr/>
                    </p:nvPicPr>
                    <p:blipFill>
                      <a:blip r:embed="rId6"/>
                      <a:stretch>
                        <a:fillRect/>
                      </a:stretch>
                    </p:blipFill>
                    <p:spPr>
                      <a:xfrm>
                        <a:off x="1229563" y="3353645"/>
                        <a:ext cx="381000" cy="3524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675437" y="3353645"/>
          <a:ext cx="380999" cy="352424"/>
        </p:xfrm>
        <a:graphic>
          <a:graphicData uri="http://schemas.openxmlformats.org/presentationml/2006/ole">
            <mc:AlternateContent xmlns:mc="http://schemas.openxmlformats.org/markup-compatibility/2006">
              <mc:Choice xmlns:v="urn:schemas-microsoft-com:vml" Requires="v">
                <p:oleObj spid="_x0000_s26628" name="Equation" r:id="rId7" imgW="10058400" imgH="9448800" progId="">
                  <p:embed/>
                </p:oleObj>
              </mc:Choice>
              <mc:Fallback>
                <p:oleObj name="Equation" r:id="rId7" imgW="10058400" imgH="9448800" progId="">
                  <p:embed/>
                  <p:pic>
                    <p:nvPicPr>
                      <p:cNvPr id="0" name="图片 26627"/>
                      <p:cNvPicPr>
                        <a:picLocks noChangeAspect="1"/>
                      </p:cNvPicPr>
                      <p:nvPr/>
                    </p:nvPicPr>
                    <p:blipFill>
                      <a:blip r:embed="rId8"/>
                      <a:stretch>
                        <a:fillRect/>
                      </a:stretch>
                    </p:blipFill>
                    <p:spPr>
                      <a:xfrm>
                        <a:off x="2675437" y="3353645"/>
                        <a:ext cx="380999" cy="352424"/>
                      </a:xfrm>
                      <a:prstGeom prst="rect">
                        <a:avLst/>
                      </a:prstGeom>
                      <a:noFill/>
                      <a:ln w="9525">
                        <a:noFill/>
                      </a:ln>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9011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匀变速直线运动中的多过程问题</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1.多过程问题</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(1)单物体的多运动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一个物体的运动包含几个阶段,各阶段的运动性质不同,满足不同的运动规律。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(2)多物体的单一运动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研究多物体在空间上重复同样的运动时,</a:t>
            </a:r>
            <a:r>
              <a:rPr lang="zh-CN" altLang="en-US" sz="2410" u="sng" kern="0" dirty="0" smtClean="0">
                <a:solidFill>
                  <a:srgbClr val="000000"/>
                </a:solidFill>
                <a:latin typeface="Times New Roman" panose="02020603050405020304" pitchFamily="65" charset="-122"/>
                <a:ea typeface="华文细黑" panose="02010600040101010101" pitchFamily="65" charset="-122"/>
              </a:rPr>
              <a:t>可利用一个物体的运动取代多个物体的运动</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照片中多个物体所处的位置可认为是一个物体在不同时刻所处的位置,如水龙头滴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水、直升机定点空降、小球在斜面上每隔一定时间间隔连续释放等,均可把多物体问</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题转化为单物体问题求解。</a:t>
            </a:r>
            <a:endParaRPr lang="zh-CN"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8116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2.解题关键</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多过程运动在转折点的速度是联系相邻的两个运动过程的纽带,转折点速度的求解往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往是解题的关键</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12.jpeg"/>
          <p:cNvPicPr>
            <a:picLocks noChangeAspect="1"/>
          </p:cNvPicPr>
          <p:nvPr/>
        </p:nvPicPr>
        <p:blipFill>
          <a:blip r:embed="rId1"/>
          <a:stretch>
            <a:fillRect/>
          </a:stretch>
        </p:blipFill>
        <p:spPr>
          <a:xfrm>
            <a:off x="3440888" y="2393625"/>
            <a:ext cx="5153025" cy="37623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6292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微软雅黑" panose="020B0503020204020204" pitchFamily="34" charset="-122"/>
                <a:ea typeface="微软雅黑" panose="020B0503020204020204" pitchFamily="34" charset="-122"/>
              </a:rPr>
              <a:t>二、位移与路程</a:t>
            </a:r>
            <a:endParaRPr lang="zh-CN" altLang="en-US" sz="2800" b="1" dirty="0" smtClean="0">
              <a:latin typeface="微软雅黑" panose="020B0503020204020204" pitchFamily="34" charset="-122"/>
              <a:ea typeface="微软雅黑" panose="020B0503020204020204" pitchFamily="34" charset="-122"/>
            </a:endParaRPr>
          </a:p>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1.位移:</a:t>
            </a:r>
            <a:r>
              <a:rPr lang="zh-CN" altLang="en-US" sz="2410" u="sng" kern="0" dirty="0" smtClean="0">
                <a:solidFill>
                  <a:srgbClr val="000000"/>
                </a:solidFill>
                <a:latin typeface="Times New Roman" panose="02020603050405020304" pitchFamily="65" charset="-122"/>
                <a:ea typeface="华文细黑" panose="02010600040101010101" pitchFamily="65" charset="-122"/>
              </a:rPr>
              <a:t>由初位置指向末位置的有向线段</a:t>
            </a:r>
            <a:r>
              <a:rPr lang="zh-CN" altLang="en-US" sz="2410" kern="0" dirty="0" smtClean="0">
                <a:solidFill>
                  <a:srgbClr val="000000"/>
                </a:solidFill>
                <a:latin typeface="Times New Roman" panose="02020603050405020304" pitchFamily="65" charset="-122"/>
                <a:ea typeface="华文细黑" panose="02010600040101010101" pitchFamily="65" charset="-122"/>
              </a:rPr>
              <a:t>,为矢量。</a:t>
            </a:r>
            <a:endParaRPr lang="zh-CN" altLang="en-US" sz="2800" dirty="0" smtClean="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.路程:</a:t>
            </a:r>
            <a:r>
              <a:rPr lang="zh-CN" altLang="en-US" sz="2410" kern="0" dirty="0" smtClean="0">
                <a:solidFill>
                  <a:srgbClr val="000000"/>
                </a:solidFill>
                <a:latin typeface="Times New Roman" panose="02020603050405020304" pitchFamily="65" charset="-122"/>
                <a:ea typeface="华文细黑" panose="02010600040101010101" pitchFamily="65" charset="-122"/>
              </a:rPr>
              <a:t>物体运动轨迹的长度,为标量。</a:t>
            </a:r>
            <a:endParaRPr lang="zh-CN" altLang="en-US" dirty="0"/>
          </a:p>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点拨</a:t>
            </a:r>
            <a:r>
              <a:rPr lang="zh-CN" altLang="en-US" sz="2500" b="1" dirty="0" smtClean="0">
                <a:solidFill>
                  <a:srgbClr val="DE0000"/>
                </a:solidFill>
                <a:latin typeface="微软雅黑" panose="020B0503020204020204" pitchFamily="34" charset="-122"/>
                <a:ea typeface="微软雅黑" panose="020B0503020204020204" pitchFamily="34" charset="-122"/>
              </a:rPr>
              <a:t>提醒</a:t>
            </a:r>
            <a:r>
              <a:rPr lang="en-US" altLang="zh-CN" sz="2500" b="1" dirty="0" smtClean="0">
                <a:solidFill>
                  <a:srgbClr val="DE0000"/>
                </a:solidFill>
                <a:latin typeface="微软雅黑" panose="020B0503020204020204" pitchFamily="34" charset="-122"/>
                <a:ea typeface="微软雅黑" panose="020B0503020204020204" pitchFamily="34" charset="-122"/>
              </a:rPr>
              <a:t>	</a:t>
            </a:r>
            <a:r>
              <a:rPr lang="zh-CN" altLang="en-US" sz="2410" kern="0" dirty="0" smtClean="0">
                <a:solidFill>
                  <a:srgbClr val="000000"/>
                </a:solidFill>
                <a:latin typeface="楷体" panose="02010609060101010101" pitchFamily="49" charset="-122"/>
                <a:ea typeface="楷体" panose="02010609060101010101" pitchFamily="49" charset="-122"/>
              </a:rPr>
              <a:t>位移</a:t>
            </a:r>
            <a:r>
              <a:rPr lang="zh-CN" altLang="en-US" sz="2410" kern="0" dirty="0" smtClean="0">
                <a:solidFill>
                  <a:srgbClr val="000000"/>
                </a:solidFill>
                <a:latin typeface="楷体" panose="02010609060101010101" pitchFamily="49" charset="-122"/>
                <a:ea typeface="楷体" panose="02010609060101010101" pitchFamily="49" charset="-122"/>
              </a:rPr>
              <a:t>的大小一般小于路程;单向直线运动中,位移的大小等于路程。</a:t>
            </a: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69671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典例3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(2022全国甲,15,6分)</a:t>
            </a:r>
            <a:r>
              <a:rPr lang="zh-CN" altLang="en-US" sz="2410" kern="0" dirty="0" smtClean="0">
                <a:solidFill>
                  <a:srgbClr val="000000"/>
                </a:solidFill>
                <a:latin typeface="Times New Roman" panose="02020603050405020304" pitchFamily="65" charset="-122"/>
                <a:ea typeface="华文细黑" panose="02010600040101010101" pitchFamily="65" charset="-122"/>
              </a:rPr>
              <a:t>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的高速列车在平直轨道上正常行驶,速率为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,要通过</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前方一长为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的隧道,当列车的任一部分处于隧道内时,列车速率都不允许超过</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已知</a:t>
            </a:r>
            <a:r>
              <a:rPr lang="zh-CN" altLang="en-US" sz="2410" kern="0" dirty="0" smtClean="0">
                <a:solidFill>
                  <a:srgbClr val="000000"/>
                </a:solidFill>
                <a:latin typeface="Times New Roman" panose="02020603050405020304" pitchFamily="65" charset="-122"/>
                <a:ea typeface="华文细黑" panose="02010600040101010101" pitchFamily="65" charset="-122"/>
              </a:rPr>
              <a:t>列车加速和减速时加速度的大小分别为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和2</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,则列车从减速开始至回到正常</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行驶速率</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所用时间至少为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3090" kern="0" spc="208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41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B.</a:t>
            </a:r>
            <a:r>
              <a:rPr lang="zh-CN" altLang="en-US" sz="3090" kern="0" spc="208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253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3090" kern="0" spc="463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41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3090" kern="0" spc="463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2536"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4" name="对象 3"/>
          <p:cNvGraphicFramePr>
            <a:graphicFrameLocks noChangeAspect="1"/>
          </p:cNvGraphicFramePr>
          <p:nvPr/>
        </p:nvGraphicFramePr>
        <p:xfrm>
          <a:off x="765483" y="2981343"/>
          <a:ext cx="657225" cy="657225"/>
        </p:xfrm>
        <a:graphic>
          <a:graphicData uri="http://schemas.openxmlformats.org/presentationml/2006/ole">
            <mc:AlternateContent xmlns:mc="http://schemas.openxmlformats.org/markup-compatibility/2006">
              <mc:Choice xmlns:v="urn:schemas-microsoft-com:vml" Requires="v">
                <p:oleObj spid="_x0000_s27649" name="Equation" r:id="rId1" imgW="17373600" imgH="17373600" progId="">
                  <p:embed/>
                </p:oleObj>
              </mc:Choice>
              <mc:Fallback>
                <p:oleObj name="Equation" r:id="rId1" imgW="17373600" imgH="17373600" progId="">
                  <p:embed/>
                  <p:pic>
                    <p:nvPicPr>
                      <p:cNvPr id="0" name="图片 27648"/>
                      <p:cNvPicPr>
                        <a:picLocks noChangeAspect="1"/>
                      </p:cNvPicPr>
                      <p:nvPr/>
                    </p:nvPicPr>
                    <p:blipFill>
                      <a:blip r:embed="rId2"/>
                      <a:stretch>
                        <a:fillRect/>
                      </a:stretch>
                    </p:blipFill>
                    <p:spPr>
                      <a:xfrm>
                        <a:off x="765483" y="2981343"/>
                        <a:ext cx="65722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595281" y="2981343"/>
          <a:ext cx="571500" cy="657224"/>
        </p:xfrm>
        <a:graphic>
          <a:graphicData uri="http://schemas.openxmlformats.org/presentationml/2006/ole">
            <mc:AlternateContent xmlns:mc="http://schemas.openxmlformats.org/markup-compatibility/2006">
              <mc:Choice xmlns:v="urn:schemas-microsoft-com:vml" Requires="v">
                <p:oleObj spid="_x0000_s27650" name="Equation" r:id="rId3" imgW="15240000" imgH="17373600" progId="">
                  <p:embed/>
                </p:oleObj>
              </mc:Choice>
              <mc:Fallback>
                <p:oleObj name="Equation" r:id="rId3" imgW="15240000" imgH="17373600" progId="">
                  <p:embed/>
                  <p:pic>
                    <p:nvPicPr>
                      <p:cNvPr id="0" name="图片 27649"/>
                      <p:cNvPicPr>
                        <a:picLocks noChangeAspect="1"/>
                      </p:cNvPicPr>
                      <p:nvPr/>
                    </p:nvPicPr>
                    <p:blipFill>
                      <a:blip r:embed="rId4"/>
                      <a:stretch>
                        <a:fillRect/>
                      </a:stretch>
                    </p:blipFill>
                    <p:spPr>
                      <a:xfrm>
                        <a:off x="1595281" y="2981343"/>
                        <a:ext cx="571500"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059381" y="2981343"/>
          <a:ext cx="657224" cy="657224"/>
        </p:xfrm>
        <a:graphic>
          <a:graphicData uri="http://schemas.openxmlformats.org/presentationml/2006/ole">
            <mc:AlternateContent xmlns:mc="http://schemas.openxmlformats.org/markup-compatibility/2006">
              <mc:Choice xmlns:v="urn:schemas-microsoft-com:vml" Requires="v">
                <p:oleObj spid="_x0000_s27651" name="Equation" r:id="rId5" imgW="17373600" imgH="17373600" progId="">
                  <p:embed/>
                </p:oleObj>
              </mc:Choice>
              <mc:Fallback>
                <p:oleObj name="Equation" r:id="rId5" imgW="17373600" imgH="17373600" progId="">
                  <p:embed/>
                  <p:pic>
                    <p:nvPicPr>
                      <p:cNvPr id="0" name="图片 27650"/>
                      <p:cNvPicPr>
                        <a:picLocks noChangeAspect="1"/>
                      </p:cNvPicPr>
                      <p:nvPr/>
                    </p:nvPicPr>
                    <p:blipFill>
                      <a:blip r:embed="rId6"/>
                      <a:stretch>
                        <a:fillRect/>
                      </a:stretch>
                    </p:blipFill>
                    <p:spPr>
                      <a:xfrm>
                        <a:off x="3059381" y="2981343"/>
                        <a:ext cx="6572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889179" y="2981343"/>
          <a:ext cx="714375" cy="657225"/>
        </p:xfrm>
        <a:graphic>
          <a:graphicData uri="http://schemas.openxmlformats.org/presentationml/2006/ole">
            <mc:AlternateContent xmlns:mc="http://schemas.openxmlformats.org/markup-compatibility/2006">
              <mc:Choice xmlns:v="urn:schemas-microsoft-com:vml" Requires="v">
                <p:oleObj spid="_x0000_s27652" name="Equation" r:id="rId7" imgW="18897600" imgH="17373600" progId="">
                  <p:embed/>
                </p:oleObj>
              </mc:Choice>
              <mc:Fallback>
                <p:oleObj name="Equation" r:id="rId7" imgW="18897600" imgH="17373600" progId="">
                  <p:embed/>
                  <p:pic>
                    <p:nvPicPr>
                      <p:cNvPr id="0" name="图片 27651"/>
                      <p:cNvPicPr>
                        <a:picLocks noChangeAspect="1"/>
                      </p:cNvPicPr>
                      <p:nvPr/>
                    </p:nvPicPr>
                    <p:blipFill>
                      <a:blip r:embed="rId8"/>
                      <a:stretch>
                        <a:fillRect/>
                      </a:stretch>
                    </p:blipFill>
                    <p:spPr>
                      <a:xfrm>
                        <a:off x="3889179" y="2981343"/>
                        <a:ext cx="7143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48599" y="3700556"/>
          <a:ext cx="981075" cy="657225"/>
        </p:xfrm>
        <a:graphic>
          <a:graphicData uri="http://schemas.openxmlformats.org/presentationml/2006/ole">
            <mc:AlternateContent xmlns:mc="http://schemas.openxmlformats.org/markup-compatibility/2006">
              <mc:Choice xmlns:v="urn:schemas-microsoft-com:vml" Requires="v">
                <p:oleObj spid="_x0000_s27653" name="Equation" r:id="rId9" imgW="25908000" imgH="17373600" progId="">
                  <p:embed/>
                </p:oleObj>
              </mc:Choice>
              <mc:Fallback>
                <p:oleObj name="Equation" r:id="rId9" imgW="25908000" imgH="17373600" progId="">
                  <p:embed/>
                  <p:pic>
                    <p:nvPicPr>
                      <p:cNvPr id="0" name="图片 27652"/>
                      <p:cNvPicPr>
                        <a:picLocks noChangeAspect="1"/>
                      </p:cNvPicPr>
                      <p:nvPr/>
                    </p:nvPicPr>
                    <p:blipFill>
                      <a:blip r:embed="rId10"/>
                      <a:stretch>
                        <a:fillRect/>
                      </a:stretch>
                    </p:blipFill>
                    <p:spPr>
                      <a:xfrm>
                        <a:off x="748599" y="3700556"/>
                        <a:ext cx="981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902247" y="3700556"/>
          <a:ext cx="571499" cy="657224"/>
        </p:xfrm>
        <a:graphic>
          <a:graphicData uri="http://schemas.openxmlformats.org/presentationml/2006/ole">
            <mc:AlternateContent xmlns:mc="http://schemas.openxmlformats.org/markup-compatibility/2006">
              <mc:Choice xmlns:v="urn:schemas-microsoft-com:vml" Requires="v">
                <p:oleObj spid="_x0000_s27654" name="Equation" r:id="rId11" imgW="15240000" imgH="17373600" progId="">
                  <p:embed/>
                </p:oleObj>
              </mc:Choice>
              <mc:Fallback>
                <p:oleObj name="Equation" r:id="rId11" imgW="15240000" imgH="17373600" progId="">
                  <p:embed/>
                  <p:pic>
                    <p:nvPicPr>
                      <p:cNvPr id="0" name="图片 27653"/>
                      <p:cNvPicPr>
                        <a:picLocks noChangeAspect="1"/>
                      </p:cNvPicPr>
                      <p:nvPr/>
                    </p:nvPicPr>
                    <p:blipFill>
                      <a:blip r:embed="rId12"/>
                      <a:stretch>
                        <a:fillRect/>
                      </a:stretch>
                    </p:blipFill>
                    <p:spPr>
                      <a:xfrm>
                        <a:off x="1902247" y="3700556"/>
                        <a:ext cx="571499"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383231" y="3700556"/>
          <a:ext cx="981074" cy="657224"/>
        </p:xfrm>
        <a:graphic>
          <a:graphicData uri="http://schemas.openxmlformats.org/presentationml/2006/ole">
            <mc:AlternateContent xmlns:mc="http://schemas.openxmlformats.org/markup-compatibility/2006">
              <mc:Choice xmlns:v="urn:schemas-microsoft-com:vml" Requires="v">
                <p:oleObj spid="_x0000_s27655" name="Equation" r:id="rId13" imgW="25908000" imgH="17373600" progId="">
                  <p:embed/>
                </p:oleObj>
              </mc:Choice>
              <mc:Fallback>
                <p:oleObj name="Equation" r:id="rId13" imgW="25908000" imgH="17373600" progId="">
                  <p:embed/>
                  <p:pic>
                    <p:nvPicPr>
                      <p:cNvPr id="0" name="图片 27654"/>
                      <p:cNvPicPr>
                        <a:picLocks noChangeAspect="1"/>
                      </p:cNvPicPr>
                      <p:nvPr/>
                    </p:nvPicPr>
                    <p:blipFill>
                      <a:blip r:embed="rId14"/>
                      <a:stretch>
                        <a:fillRect/>
                      </a:stretch>
                    </p:blipFill>
                    <p:spPr>
                      <a:xfrm>
                        <a:off x="3383231" y="3700556"/>
                        <a:ext cx="981074"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536879" y="3700556"/>
          <a:ext cx="714375" cy="657224"/>
        </p:xfrm>
        <a:graphic>
          <a:graphicData uri="http://schemas.openxmlformats.org/presentationml/2006/ole">
            <mc:AlternateContent xmlns:mc="http://schemas.openxmlformats.org/markup-compatibility/2006">
              <mc:Choice xmlns:v="urn:schemas-microsoft-com:vml" Requires="v">
                <p:oleObj spid="_x0000_s27656" name="Equation" r:id="rId15" imgW="18897600" imgH="17373600" progId="">
                  <p:embed/>
                </p:oleObj>
              </mc:Choice>
              <mc:Fallback>
                <p:oleObj name="Equation" r:id="rId15" imgW="18897600" imgH="17373600" progId="">
                  <p:embed/>
                  <p:pic>
                    <p:nvPicPr>
                      <p:cNvPr id="0" name="图片 27655"/>
                      <p:cNvPicPr>
                        <a:picLocks noChangeAspect="1"/>
                      </p:cNvPicPr>
                      <p:nvPr/>
                    </p:nvPicPr>
                    <p:blipFill>
                      <a:blip r:embed="rId16"/>
                      <a:stretch>
                        <a:fillRect/>
                      </a:stretch>
                    </p:blipFill>
                    <p:spPr>
                      <a:xfrm>
                        <a:off x="4536879" y="3700556"/>
                        <a:ext cx="714375" cy="657224"/>
                      </a:xfrm>
                      <a:prstGeom prst="rect">
                        <a:avLst/>
                      </a:prstGeom>
                      <a:noFill/>
                      <a:ln w="9525">
                        <a:noFill/>
                      </a:ln>
                    </p:spPr>
                  </p:pic>
                </p:oleObj>
              </mc:Fallback>
            </mc:AlternateContent>
          </a:graphicData>
        </a:graphic>
      </p:graphicFrame>
      <p:sp>
        <p:nvSpPr>
          <p:cNvPr id="12" name="文本框 8"/>
          <p:cNvSpPr txBox="1"/>
          <p:nvPr/>
        </p:nvSpPr>
        <p:spPr>
          <a:xfrm>
            <a:off x="4583896" y="24201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58604"/>
          </a:xfrm>
          <a:prstGeom prst="rect">
            <a:avLst/>
          </a:prstGeom>
          <a:noFill/>
        </p:spPr>
        <p:txBody>
          <a:bodyPr wrap="square" lIns="0" tIns="0" rIns="0" bIns="0" rtlCol="0">
            <a:spAutoFit/>
          </a:bodyPr>
          <a:lstStyle/>
          <a:p>
            <a:pPr eaLnBrk="0" latinLnBrk="1" hangingPunct="0">
              <a:lnSpc>
                <a:spcPct val="150000"/>
              </a:lnSpc>
              <a:spcBef>
                <a:spcPts val="40"/>
              </a:spcBef>
            </a:pPr>
            <a:r>
              <a:rPr lang="zh-CN" altLang="en-US" sz="2500" b="1" dirty="0" smtClean="0">
                <a:solidFill>
                  <a:srgbClr val="DE0000"/>
                </a:solidFill>
                <a:latin typeface="微软雅黑" panose="020B0503020204020204" pitchFamily="34" charset="-122"/>
                <a:ea typeface="微软雅黑" panose="020B0503020204020204" pitchFamily="34" charset="-122"/>
              </a:rPr>
              <a:t>解题导引</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“所用时间至少为”意味着要求最短时间</a:t>
            </a:r>
            <a:r>
              <a:rPr lang="en-US" altLang="zh-CN"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这就要求在加速和减速过程中</a:t>
            </a:r>
            <a:r>
              <a:rPr lang="en-US" altLang="zh-CN"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b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以最大加速度进行加速和减速</a:t>
            </a:r>
            <a:r>
              <a:rPr lang="en-US" altLang="zh-CN"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在匀速过程中以最大速度</a:t>
            </a:r>
            <a:r>
              <a:rPr lang="en-US" altLang="zh-CN"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匀速通过隧道。“当列车的</a:t>
            </a:r>
            <a:b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任一部分处于隧道内”描述的是从列车头刚进隧道到列车尾刚要出隧道的过程</a:t>
            </a:r>
            <a:r>
              <a:rPr lang="en-US" altLang="zh-CN"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这段</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位移</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内,列车的速率都不超过</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3" descr="textimage13.jpeg"/>
          <p:cNvPicPr>
            <a:picLocks noChangeAspect="1"/>
          </p:cNvPicPr>
          <p:nvPr/>
        </p:nvPicPr>
        <p:blipFill>
          <a:blip r:embed="rId1"/>
          <a:stretch>
            <a:fillRect/>
          </a:stretch>
        </p:blipFill>
        <p:spPr>
          <a:xfrm>
            <a:off x="1797814" y="2991641"/>
            <a:ext cx="7442711" cy="113943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3787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列车车头到达隧道前减速时间</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208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,在隧道中匀速行驶时间</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411"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,车尾离开</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26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隧道后,加速时间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208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,总时间</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463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411"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C正确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5698089" y="735663"/>
          <a:ext cx="657224" cy="657224"/>
        </p:xfrm>
        <a:graphic>
          <a:graphicData uri="http://schemas.openxmlformats.org/presentationml/2006/ole">
            <mc:AlternateContent xmlns:mc="http://schemas.openxmlformats.org/markup-compatibility/2006">
              <mc:Choice xmlns:v="urn:schemas-microsoft-com:vml" Requires="v">
                <p:oleObj spid="_x0000_s28673" name="Equation" r:id="rId1" imgW="17373600" imgH="17373600" progId="">
                  <p:embed/>
                </p:oleObj>
              </mc:Choice>
              <mc:Fallback>
                <p:oleObj name="Equation" r:id="rId1" imgW="17373600" imgH="17373600" progId="">
                  <p:embed/>
                  <p:pic>
                    <p:nvPicPr>
                      <p:cNvPr id="0" name="图片 28672"/>
                      <p:cNvPicPr>
                        <a:picLocks noChangeAspect="1"/>
                      </p:cNvPicPr>
                      <p:nvPr/>
                    </p:nvPicPr>
                    <p:blipFill>
                      <a:blip r:embed="rId2"/>
                      <a:stretch>
                        <a:fillRect/>
                      </a:stretch>
                    </p:blipFill>
                    <p:spPr>
                      <a:xfrm>
                        <a:off x="5698089" y="735663"/>
                        <a:ext cx="65722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825904" y="735663"/>
          <a:ext cx="571500" cy="657224"/>
        </p:xfrm>
        <a:graphic>
          <a:graphicData uri="http://schemas.openxmlformats.org/presentationml/2006/ole">
            <mc:AlternateContent xmlns:mc="http://schemas.openxmlformats.org/markup-compatibility/2006">
              <mc:Choice xmlns:v="urn:schemas-microsoft-com:vml" Requires="v">
                <p:oleObj spid="_x0000_s28674" name="Equation" r:id="rId3" imgW="15240000" imgH="17373600" progId="">
                  <p:embed/>
                </p:oleObj>
              </mc:Choice>
              <mc:Fallback>
                <p:oleObj name="Equation" r:id="rId3" imgW="15240000" imgH="17373600" progId="">
                  <p:embed/>
                  <p:pic>
                    <p:nvPicPr>
                      <p:cNvPr id="0" name="图片 28673"/>
                      <p:cNvPicPr>
                        <a:picLocks noChangeAspect="1"/>
                      </p:cNvPicPr>
                      <p:nvPr/>
                    </p:nvPicPr>
                    <p:blipFill>
                      <a:blip r:embed="rId4"/>
                      <a:stretch>
                        <a:fillRect/>
                      </a:stretch>
                    </p:blipFill>
                    <p:spPr>
                      <a:xfrm>
                        <a:off x="9825904" y="735663"/>
                        <a:ext cx="571500"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097089" y="1482263"/>
          <a:ext cx="657224" cy="657224"/>
        </p:xfrm>
        <a:graphic>
          <a:graphicData uri="http://schemas.openxmlformats.org/presentationml/2006/ole">
            <mc:AlternateContent xmlns:mc="http://schemas.openxmlformats.org/markup-compatibility/2006">
              <mc:Choice xmlns:v="urn:schemas-microsoft-com:vml" Requires="v">
                <p:oleObj spid="_x0000_s28675" name="Equation" r:id="rId5" imgW="17373600" imgH="17373600" progId="">
                  <p:embed/>
                </p:oleObj>
              </mc:Choice>
              <mc:Fallback>
                <p:oleObj name="Equation" r:id="rId5" imgW="17373600" imgH="17373600" progId="">
                  <p:embed/>
                  <p:pic>
                    <p:nvPicPr>
                      <p:cNvPr id="0" name="图片 28674"/>
                      <p:cNvPicPr>
                        <a:picLocks noChangeAspect="1"/>
                      </p:cNvPicPr>
                      <p:nvPr/>
                    </p:nvPicPr>
                    <p:blipFill>
                      <a:blip r:embed="rId6"/>
                      <a:stretch>
                        <a:fillRect/>
                      </a:stretch>
                    </p:blipFill>
                    <p:spPr>
                      <a:xfrm>
                        <a:off x="3097089" y="1482263"/>
                        <a:ext cx="6572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008674" y="1482263"/>
          <a:ext cx="981074" cy="657225"/>
        </p:xfrm>
        <a:graphic>
          <a:graphicData uri="http://schemas.openxmlformats.org/presentationml/2006/ole">
            <mc:AlternateContent xmlns:mc="http://schemas.openxmlformats.org/markup-compatibility/2006">
              <mc:Choice xmlns:v="urn:schemas-microsoft-com:vml" Requires="v">
                <p:oleObj spid="_x0000_s28676" name="Equation" r:id="rId7" imgW="25908000" imgH="17373600" progId="">
                  <p:embed/>
                </p:oleObj>
              </mc:Choice>
              <mc:Fallback>
                <p:oleObj name="Equation" r:id="rId7" imgW="25908000" imgH="17373600" progId="">
                  <p:embed/>
                  <p:pic>
                    <p:nvPicPr>
                      <p:cNvPr id="0" name="图片 28675"/>
                      <p:cNvPicPr>
                        <a:picLocks noChangeAspect="1"/>
                      </p:cNvPicPr>
                      <p:nvPr/>
                    </p:nvPicPr>
                    <p:blipFill>
                      <a:blip r:embed="rId8"/>
                      <a:stretch>
                        <a:fillRect/>
                      </a:stretch>
                    </p:blipFill>
                    <p:spPr>
                      <a:xfrm>
                        <a:off x="6008674" y="1482263"/>
                        <a:ext cx="981074"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162322" y="1482263"/>
          <a:ext cx="571500" cy="657224"/>
        </p:xfrm>
        <a:graphic>
          <a:graphicData uri="http://schemas.openxmlformats.org/presentationml/2006/ole">
            <mc:AlternateContent xmlns:mc="http://schemas.openxmlformats.org/markup-compatibility/2006">
              <mc:Choice xmlns:v="urn:schemas-microsoft-com:vml" Requires="v">
                <p:oleObj spid="_x0000_s28677" name="Equation" r:id="rId9" imgW="15240000" imgH="17373600" progId="">
                  <p:embed/>
                </p:oleObj>
              </mc:Choice>
              <mc:Fallback>
                <p:oleObj name="Equation" r:id="rId9" imgW="15240000" imgH="17373600" progId="">
                  <p:embed/>
                  <p:pic>
                    <p:nvPicPr>
                      <p:cNvPr id="0" name="图片 28676"/>
                      <p:cNvPicPr>
                        <a:picLocks noChangeAspect="1"/>
                      </p:cNvPicPr>
                      <p:nvPr/>
                    </p:nvPicPr>
                    <p:blipFill>
                      <a:blip r:embed="rId10"/>
                      <a:stretch>
                        <a:fillRect/>
                      </a:stretch>
                    </p:blipFill>
                    <p:spPr>
                      <a:xfrm>
                        <a:off x="7162322" y="1482263"/>
                        <a:ext cx="571500" cy="657224"/>
                      </a:xfrm>
                      <a:prstGeom prst="rect">
                        <a:avLst/>
                      </a:prstGeom>
                      <a:noFill/>
                      <a:ln w="9525">
                        <a:noFill/>
                      </a:ln>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326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典例4</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如图甲所示为游客滑冰滑梯的场景,在工作人员的引导下,每间隔相同时间从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滑梯顶端由静止开始滑下一名游客,将某次拍到的滑梯上同时有多名游客的照片简化</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为如图乙所示(此时仍有游客在排队准备下滑),假设游客在滑梯上做匀加速直线运动,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已知</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间的距离分别为2.5 m和3.5 m,求:</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间的距离;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(2)此时</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到滑梯顶端的距离。</a:t>
            </a:r>
            <a:endParaRPr lang="zh-CN" altLang="en-US" dirty="0"/>
          </a:p>
          <a:p>
            <a:pPr marL="0" indent="0" eaLnBrk="0" latinLnBrk="1" hangingPunct="0">
              <a:lnSpc>
                <a:spcPct val="150000"/>
              </a:lnSpc>
              <a:spcBef>
                <a:spcPts val="145"/>
              </a:spcBef>
              <a:buNone/>
            </a:pPr>
            <a:r>
              <a:rPr lang="zh-CN" altLang="en-US" sz="7560" kern="0" spc="736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5835" kern="0" spc="7437"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4.jpeg"/>
          <p:cNvPicPr>
            <a:picLocks noChangeAspect="1"/>
          </p:cNvPicPr>
          <p:nvPr/>
        </p:nvPicPr>
        <p:blipFill>
          <a:blip r:embed="rId1"/>
          <a:stretch>
            <a:fillRect/>
          </a:stretch>
        </p:blipFill>
        <p:spPr>
          <a:xfrm>
            <a:off x="4454123" y="4193849"/>
            <a:ext cx="1895475" cy="1962150"/>
          </a:xfrm>
          <a:prstGeom prst="rect">
            <a:avLst/>
          </a:prstGeom>
        </p:spPr>
      </p:pic>
      <p:pic>
        <p:nvPicPr>
          <p:cNvPr id="4" name="图片 4" descr="textimage15.jpeg"/>
          <p:cNvPicPr>
            <a:picLocks noChangeAspect="1"/>
          </p:cNvPicPr>
          <p:nvPr/>
        </p:nvPicPr>
        <p:blipFill>
          <a:blip r:embed="rId2" cstate="print"/>
          <a:stretch>
            <a:fillRect/>
          </a:stretch>
        </p:blipFill>
        <p:spPr>
          <a:xfrm>
            <a:off x="6655598" y="4421026"/>
            <a:ext cx="1685925" cy="151447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59124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华文细黑" panose="02010600040101010101" pitchFamily="65" charset="-122"/>
              </a:rPr>
              <a:t>    (1)4.5 m    (2)2 m</a:t>
            </a:r>
            <a:endParaRPr lang="zh-CN" altLang="en-US" dirty="0"/>
          </a:p>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(1)游客在滑梯上做匀加速直线运动,根据匀加速直线运动的规律可知,在相邻相</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等时间内位移差相等,即</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CD</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CD</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=4.5 m。</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(2)设相邻两名游客开始下滑的时间间隔为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,下滑的加速度为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,则有Δ</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CD</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m,</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此时的速度</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45" kern="0" spc="5281"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45" kern="0" spc="-101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(m/s),</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此时到滑梯顶端的距离</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220" kern="0" spc="8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4.5 m,故此时</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到滑梯顶端的距离</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 m。</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3694178" y="3021047"/>
          <a:ext cx="1057274" cy="657224"/>
        </p:xfrm>
        <a:graphic>
          <a:graphicData uri="http://schemas.openxmlformats.org/presentationml/2006/ole">
            <mc:AlternateContent xmlns:mc="http://schemas.openxmlformats.org/markup-compatibility/2006">
              <mc:Choice xmlns:v="urn:schemas-microsoft-com:vml" Requires="v">
                <p:oleObj spid="_x0000_s29697" name="Equation" r:id="rId1" imgW="28041600" imgH="17373600" progId="">
                  <p:embed/>
                </p:oleObj>
              </mc:Choice>
              <mc:Fallback>
                <p:oleObj name="Equation" r:id="rId1" imgW="28041600" imgH="17373600" progId="">
                  <p:embed/>
                  <p:pic>
                    <p:nvPicPr>
                      <p:cNvPr id="0" name="图片 29696"/>
                      <p:cNvPicPr>
                        <a:picLocks noChangeAspect="1"/>
                      </p:cNvPicPr>
                      <p:nvPr/>
                    </p:nvPicPr>
                    <p:blipFill>
                      <a:blip r:embed="rId2"/>
                      <a:stretch>
                        <a:fillRect/>
                      </a:stretch>
                    </p:blipFill>
                    <p:spPr>
                      <a:xfrm>
                        <a:off x="3694178" y="3021047"/>
                        <a:ext cx="10572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924026" y="3021047"/>
          <a:ext cx="257175" cy="657225"/>
        </p:xfrm>
        <a:graphic>
          <a:graphicData uri="http://schemas.openxmlformats.org/presentationml/2006/ole">
            <mc:AlternateContent xmlns:mc="http://schemas.openxmlformats.org/markup-compatibility/2006">
              <mc:Choice xmlns:v="urn:schemas-microsoft-com:vml" Requires="v">
                <p:oleObj spid="_x0000_s29698" name="Equation" r:id="rId3" imgW="6705600" imgH="17373600" progId="">
                  <p:embed/>
                </p:oleObj>
              </mc:Choice>
              <mc:Fallback>
                <p:oleObj name="Equation" r:id="rId3" imgW="6705600" imgH="17373600" progId="">
                  <p:embed/>
                  <p:pic>
                    <p:nvPicPr>
                      <p:cNvPr id="0" name="图片 29697"/>
                      <p:cNvPicPr>
                        <a:picLocks noChangeAspect="1"/>
                      </p:cNvPicPr>
                      <p:nvPr/>
                    </p:nvPicPr>
                    <p:blipFill>
                      <a:blip r:embed="rId4"/>
                      <a:stretch>
                        <a:fillRect/>
                      </a:stretch>
                    </p:blipFill>
                    <p:spPr>
                      <a:xfrm>
                        <a:off x="4924026" y="3021047"/>
                        <a:ext cx="2571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546366" y="2983207"/>
          <a:ext cx="419099" cy="695324"/>
        </p:xfrm>
        <a:graphic>
          <a:graphicData uri="http://schemas.openxmlformats.org/presentationml/2006/ole">
            <mc:AlternateContent xmlns:mc="http://schemas.openxmlformats.org/markup-compatibility/2006">
              <mc:Choice xmlns:v="urn:schemas-microsoft-com:vml" Requires="v">
                <p:oleObj spid="_x0000_s29699" name="Equation" r:id="rId5" imgW="10972800" imgH="18288000" progId="">
                  <p:embed/>
                </p:oleObj>
              </mc:Choice>
              <mc:Fallback>
                <p:oleObj name="Equation" r:id="rId5" imgW="10972800" imgH="18288000" progId="">
                  <p:embed/>
                  <p:pic>
                    <p:nvPicPr>
                      <p:cNvPr id="0" name="图片 29698"/>
                      <p:cNvPicPr>
                        <a:picLocks noChangeAspect="1"/>
                      </p:cNvPicPr>
                      <p:nvPr/>
                    </p:nvPicPr>
                    <p:blipFill>
                      <a:blip r:embed="rId6"/>
                      <a:stretch>
                        <a:fillRect/>
                      </a:stretch>
                    </p:blipFill>
                    <p:spPr>
                      <a:xfrm>
                        <a:off x="9546366" y="2983207"/>
                        <a:ext cx="419099" cy="695324"/>
                      </a:xfrm>
                      <a:prstGeom prst="rect">
                        <a:avLst/>
                      </a:prstGeom>
                      <a:noFill/>
                      <a:ln w="9525">
                        <a:noFill/>
                      </a:ln>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r>
              <a:rPr lang="en-US" altLang="zh-CN" sz="5000" b="1" dirty="0" smtClean="0">
                <a:solidFill>
                  <a:schemeClr val="bg1"/>
                </a:solidFill>
                <a:latin typeface="微软雅黑" panose="020B0503020204020204" pitchFamily="34" charset="-122"/>
                <a:ea typeface="微软雅黑" panose="020B0503020204020204" pitchFamily="34" charset="-122"/>
              </a:rPr>
              <a:t>1</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441135"/>
            <a:ext cx="6599869"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运动学图像</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题型1　运动学图像</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1.两类常规的运动学图像</a:t>
            </a:r>
            <a:endParaRPr lang="zh-CN" altLang="en-US" b="1" dirty="0"/>
          </a:p>
        </p:txBody>
      </p:sp>
      <p:graphicFrame>
        <p:nvGraphicFramePr>
          <p:cNvPr id="3" name="表格 2"/>
          <p:cNvGraphicFramePr>
            <a:graphicFrameLocks noGrp="1"/>
          </p:cNvGraphicFramePr>
          <p:nvPr/>
        </p:nvGraphicFramePr>
        <p:xfrm>
          <a:off x="468000" y="1562881"/>
          <a:ext cx="11268000" cy="4336967"/>
        </p:xfrm>
        <a:graphic>
          <a:graphicData uri="http://schemas.openxmlformats.org/drawingml/2006/table">
            <a:tbl>
              <a:tblPr/>
              <a:tblGrid>
                <a:gridCol w="3756000"/>
                <a:gridCol w="3756000"/>
                <a:gridCol w="3756000"/>
              </a:tblGrid>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x-t</a:t>
                      </a:r>
                      <a:r>
                        <a:rPr lang="zh-CN" altLang="en-US" sz="2010" kern="0" dirty="0" smtClean="0">
                          <a:solidFill>
                            <a:srgbClr val="000000"/>
                          </a:solidFill>
                          <a:latin typeface="Times New Roman" panose="02020603050405020304" pitchFamily="65" charset="-122"/>
                          <a:ea typeface="华文细黑" panose="02010600040101010101" pitchFamily="65" charset="-122"/>
                        </a:rPr>
                        <a:t>图像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v-t</a:t>
                      </a:r>
                      <a:r>
                        <a:rPr lang="zh-CN" altLang="en-US" sz="2010" kern="0" dirty="0" smtClean="0">
                          <a:solidFill>
                            <a:srgbClr val="000000"/>
                          </a:solidFill>
                          <a:latin typeface="Times New Roman" panose="02020603050405020304" pitchFamily="65" charset="-122"/>
                          <a:ea typeface="华文细黑" panose="02010600040101010101" pitchFamily="65" charset="-122"/>
                        </a:rPr>
                        <a:t>图像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234034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7250" kern="0" spc="20051" dirty="0" smtClean="0">
                          <a:solidFill>
                            <a:srgbClr val="000000"/>
                          </a:solidFill>
                          <a:latin typeface="Times New Roman" panose="02020603050405020304" pitchFamily="65" charset="-122"/>
                          <a:ea typeface="华文细黑" panose="02010600040101010101" pitchFamily="65" charset="-122"/>
                        </a:rPr>
                        <a:t> </a:t>
                      </a:r>
                      <a:endParaRPr lang="zh-CN" altLang="en-US" sz="7250" kern="0" spc="20051"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515" kern="0" spc="21925" dirty="0" smtClean="0">
                          <a:solidFill>
                            <a:srgbClr val="000000"/>
                          </a:solidFill>
                          <a:latin typeface="Times New Roman" panose="02020603050405020304" pitchFamily="65" charset="-122"/>
                          <a:ea typeface="华文细黑" panose="02010600040101010101" pitchFamily="65" charset="-122"/>
                        </a:rPr>
                        <a:t> </a:t>
                      </a:r>
                      <a:endParaRPr lang="zh-CN" altLang="en-US" sz="6515" kern="0" spc="21925"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纵截距</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=0时刻质点的位置</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=0时刻质点的速度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77824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斜率</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k</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x-t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10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表示速度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k</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v-t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10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表示加速度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16.jpeg"/>
          <p:cNvPicPr>
            <a:picLocks noChangeAspect="1"/>
          </p:cNvPicPr>
          <p:nvPr/>
        </p:nvPicPr>
        <p:blipFill>
          <a:blip r:embed="rId1"/>
          <a:stretch>
            <a:fillRect/>
          </a:stretch>
        </p:blipFill>
        <p:spPr>
          <a:xfrm>
            <a:off x="4296000" y="2325864"/>
            <a:ext cx="3467099" cy="2114549"/>
          </a:xfrm>
          <a:prstGeom prst="rect">
            <a:avLst/>
          </a:prstGeom>
        </p:spPr>
      </p:pic>
      <p:pic>
        <p:nvPicPr>
          <p:cNvPr id="5" name="图片 4" descr="textimage17.jpeg"/>
          <p:cNvPicPr>
            <a:picLocks noChangeAspect="1"/>
          </p:cNvPicPr>
          <p:nvPr/>
        </p:nvPicPr>
        <p:blipFill>
          <a:blip r:embed="rId2"/>
          <a:stretch>
            <a:fillRect/>
          </a:stretch>
        </p:blipFill>
        <p:spPr>
          <a:xfrm>
            <a:off x="8052000" y="2376471"/>
            <a:ext cx="3612000" cy="1900637"/>
          </a:xfrm>
          <a:prstGeom prst="rect">
            <a:avLst/>
          </a:prstGeom>
        </p:spPr>
      </p:pic>
      <p:graphicFrame>
        <p:nvGraphicFramePr>
          <p:cNvPr id="6" name="对象 5"/>
          <p:cNvGraphicFramePr>
            <a:graphicFrameLocks noChangeAspect="1"/>
          </p:cNvGraphicFramePr>
          <p:nvPr/>
        </p:nvGraphicFramePr>
        <p:xfrm>
          <a:off x="4709914" y="5328579"/>
          <a:ext cx="342900" cy="552449"/>
        </p:xfrm>
        <a:graphic>
          <a:graphicData uri="http://schemas.openxmlformats.org/presentationml/2006/ole">
            <mc:AlternateContent xmlns:mc="http://schemas.openxmlformats.org/markup-compatibility/2006">
              <mc:Choice xmlns:v="urn:schemas-microsoft-com:vml" Requires="v">
                <p:oleObj spid="_x0000_s30721" name="Equation" r:id="rId3" imgW="9144000" imgH="14630400" progId="">
                  <p:embed/>
                </p:oleObj>
              </mc:Choice>
              <mc:Fallback>
                <p:oleObj name="Equation" r:id="rId3" imgW="9144000" imgH="14630400" progId="">
                  <p:embed/>
                  <p:pic>
                    <p:nvPicPr>
                      <p:cNvPr id="0" name="图片 30720"/>
                      <p:cNvPicPr>
                        <a:picLocks noChangeAspect="1"/>
                      </p:cNvPicPr>
                      <p:nvPr/>
                    </p:nvPicPr>
                    <p:blipFill>
                      <a:blip r:embed="rId4"/>
                      <a:stretch>
                        <a:fillRect/>
                      </a:stretch>
                    </p:blipFill>
                    <p:spPr>
                      <a:xfrm>
                        <a:off x="4709914" y="5328579"/>
                        <a:ext cx="342900" cy="55244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465914" y="5328579"/>
          <a:ext cx="342900" cy="552449"/>
        </p:xfrm>
        <a:graphic>
          <a:graphicData uri="http://schemas.openxmlformats.org/presentationml/2006/ole">
            <mc:AlternateContent xmlns:mc="http://schemas.openxmlformats.org/markup-compatibility/2006">
              <mc:Choice xmlns:v="urn:schemas-microsoft-com:vml" Requires="v">
                <p:oleObj spid="_x0000_s30722" name="Equation" r:id="rId5" imgW="9144000" imgH="14630400" progId="">
                  <p:embed/>
                </p:oleObj>
              </mc:Choice>
              <mc:Fallback>
                <p:oleObj name="Equation" r:id="rId5" imgW="9144000" imgH="14630400" progId="">
                  <p:embed/>
                  <p:pic>
                    <p:nvPicPr>
                      <p:cNvPr id="0" name="图片 30721"/>
                      <p:cNvPicPr>
                        <a:picLocks noChangeAspect="1"/>
                      </p:cNvPicPr>
                      <p:nvPr/>
                    </p:nvPicPr>
                    <p:blipFill>
                      <a:blip r:embed="rId6"/>
                      <a:stretch>
                        <a:fillRect/>
                      </a:stretch>
                    </p:blipFill>
                    <p:spPr>
                      <a:xfrm>
                        <a:off x="8465914" y="5328579"/>
                        <a:ext cx="342900" cy="552449"/>
                      </a:xfrm>
                      <a:prstGeom prst="rect">
                        <a:avLst/>
                      </a:prstGeom>
                      <a:noFill/>
                      <a:ln w="9525">
                        <a:noFill/>
                      </a:ln>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2480945"/>
        </p:xfrm>
        <a:graphic>
          <a:graphicData uri="http://schemas.openxmlformats.org/drawingml/2006/table">
            <a:tbl>
              <a:tblPr/>
              <a:tblGrid>
                <a:gridCol w="3756000"/>
                <a:gridCol w="3756000"/>
                <a:gridCol w="3756000"/>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①拐点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速度变化</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加速度变化</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②交点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两质点同时刻在同一位置(相遇)</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速度相同</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面积</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无意义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表示位移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倾斜直线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匀速直线运动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匀变速直线运动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共同点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i="1" u="sng" kern="0" dirty="0" smtClean="0">
                          <a:solidFill>
                            <a:srgbClr val="000000"/>
                          </a:solidFill>
                          <a:latin typeface="Times New Roman" panose="02020603050405020304" pitchFamily="65" charset="-122"/>
                          <a:ea typeface="华文细黑" panose="02010600040101010101" pitchFamily="65" charset="-122"/>
                        </a:rPr>
                        <a:t>x-t</a:t>
                      </a:r>
                      <a:r>
                        <a:rPr lang="zh-CN" altLang="en-US" sz="2010" u="sng" kern="0" dirty="0" smtClean="0">
                          <a:solidFill>
                            <a:srgbClr val="000000"/>
                          </a:solidFill>
                          <a:latin typeface="Times New Roman" panose="02020603050405020304" pitchFamily="65" charset="-122"/>
                          <a:ea typeface="华文细黑" panose="02010600040101010101" pitchFamily="65" charset="-122"/>
                        </a:rPr>
                        <a:t>图像、</a:t>
                      </a:r>
                      <a:r>
                        <a:rPr lang="zh-CN" altLang="en-US" sz="2010" i="1" u="sng" kern="0" dirty="0" smtClean="0">
                          <a:solidFill>
                            <a:srgbClr val="000000"/>
                          </a:solidFill>
                          <a:latin typeface="Times New Roman" panose="02020603050405020304" pitchFamily="65" charset="-122"/>
                          <a:ea typeface="华文细黑" panose="02010600040101010101" pitchFamily="65" charset="-122"/>
                        </a:rPr>
                        <a:t>v-t</a:t>
                      </a:r>
                      <a:r>
                        <a:rPr lang="zh-CN" altLang="en-US" sz="2010" u="sng" kern="0" dirty="0" smtClean="0">
                          <a:solidFill>
                            <a:srgbClr val="000000"/>
                          </a:solidFill>
                          <a:latin typeface="Times New Roman" panose="02020603050405020304" pitchFamily="65" charset="-122"/>
                          <a:ea typeface="华文细黑" panose="02010600040101010101" pitchFamily="65" charset="-122"/>
                        </a:rPr>
                        <a:t>图像都描述直线运动,图线不代表运动轨迹</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467995" y="889000"/>
          <a:ext cx="10475595" cy="5783580"/>
        </p:xfrm>
        <a:graphic>
          <a:graphicData uri="http://schemas.openxmlformats.org/drawingml/2006/table">
            <a:tbl>
              <a:tblPr/>
              <a:tblGrid>
                <a:gridCol w="4600575"/>
                <a:gridCol w="5875020"/>
              </a:tblGrid>
              <a:tr h="1464945">
                <a:tc>
                  <a:txBody>
                    <a:bodyPr/>
                    <a:lstStyle/>
                    <a:p>
                      <a:pPr eaLnBrk="0" latinLnBrk="1" hangingPunct="0">
                        <a:lnSpc>
                          <a:spcPct val="150000"/>
                        </a:lnSpc>
                        <a:spcBef>
                          <a:spcPts val="0"/>
                        </a:spcBef>
                      </a:pPr>
                      <a:r>
                        <a:rPr lang="zh-CN" altLang="en-US" sz="6010" kern="0" spc="9891" dirty="0" smtClean="0">
                          <a:solidFill>
                            <a:srgbClr val="000000"/>
                          </a:solidFill>
                          <a:latin typeface="Times New Roman" panose="02020603050405020304" pitchFamily="65" charset="-122"/>
                          <a:ea typeface="华文细黑" panose="02010600040101010101" pitchFamily="65" charset="-122"/>
                        </a:rPr>
                        <a:t> </a:t>
                      </a:r>
                      <a:endParaRPr lang="zh-CN" altLang="en-US" sz="6010" kern="0" spc="9891"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v=a</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t可知图像中图线与横轴所围面积表示速</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度变化量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480820">
                <a:tc>
                  <a:txBody>
                    <a:bodyPr/>
                    <a:lstStyle/>
                    <a:p>
                      <a:pPr eaLnBrk="0" latinLnBrk="1" hangingPunct="0">
                        <a:lnSpc>
                          <a:spcPct val="150000"/>
                        </a:lnSpc>
                        <a:spcBef>
                          <a:spcPts val="0"/>
                        </a:spcBef>
                      </a:pPr>
                      <a:r>
                        <a:rPr lang="zh-CN" altLang="en-US" sz="6075" kern="0" spc="8776" dirty="0" smtClean="0">
                          <a:solidFill>
                            <a:srgbClr val="000000"/>
                          </a:solidFill>
                          <a:latin typeface="Times New Roman" panose="02020603050405020304" pitchFamily="65" charset="-122"/>
                          <a:ea typeface="华文细黑" panose="02010600040101010101" pitchFamily="65" charset="-122"/>
                        </a:rPr>
                        <a:t> </a:t>
                      </a:r>
                      <a:endParaRPr lang="zh-CN" altLang="en-US" sz="6075" kern="0" spc="8776"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由x=v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t+</a:t>
                      </a:r>
                      <a:r>
                        <a:rPr lang="en-US" altLang="zh-CN" sz="2010" kern="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可得</a:t>
                      </a:r>
                      <a:r>
                        <a:rPr lang="zh-CN" altLang="en-US" sz="2590" kern="0" spc="-94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en-US" altLang="zh-CN" sz="2010" kern="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at,纵截距b表示初速度v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图线的斜率k表示</a:t>
                      </a:r>
                      <a:r>
                        <a:rPr lang="zh-CN" altLang="en-US" sz="2590" kern="0" spc="-116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480820">
                <a:tc>
                  <a:txBody>
                    <a:bodyPr/>
                    <a:lstStyle/>
                    <a:p>
                      <a:pPr eaLnBrk="0" latinLnBrk="1" hangingPunct="0">
                        <a:lnSpc>
                          <a:spcPct val="150000"/>
                        </a:lnSpc>
                        <a:spcBef>
                          <a:spcPts val="0"/>
                        </a:spcBef>
                      </a:pPr>
                      <a:r>
                        <a:rPr lang="zh-CN" altLang="en-US" sz="6075" kern="0" spc="9601" dirty="0" smtClean="0">
                          <a:solidFill>
                            <a:srgbClr val="000000"/>
                          </a:solidFill>
                          <a:latin typeface="Times New Roman" panose="02020603050405020304" pitchFamily="65" charset="-122"/>
                          <a:ea typeface="华文细黑" panose="02010600040101010101" pitchFamily="65" charset="-122"/>
                        </a:rPr>
                        <a:t> </a:t>
                      </a:r>
                      <a:endParaRPr lang="zh-CN" altLang="en-US" sz="6075" kern="0" spc="9601"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由v</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1810" kern="0" spc="-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=2ax可得v</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1810" kern="0" spc="-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+2ax,纵截距b表示</a:t>
                      </a:r>
                      <a:r>
                        <a:rPr lang="zh-CN" altLang="en-US" sz="1810" kern="0" spc="-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,图线斜</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率k表示2a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356995">
                <a:tc>
                  <a:txBody>
                    <a:bodyPr/>
                    <a:lstStyle/>
                    <a:p>
                      <a:pPr eaLnBrk="0" latinLnBrk="1" hangingPunct="0">
                        <a:lnSpc>
                          <a:spcPct val="150000"/>
                        </a:lnSpc>
                        <a:spcBef>
                          <a:spcPts val="0"/>
                        </a:spcBef>
                      </a:pPr>
                      <a:r>
                        <a:rPr lang="zh-CN" altLang="en-US" sz="5360" kern="0" spc="15564" dirty="0" smtClean="0">
                          <a:solidFill>
                            <a:srgbClr val="000000"/>
                          </a:solidFill>
                          <a:latin typeface="Times New Roman" panose="02020603050405020304" pitchFamily="65" charset="-122"/>
                          <a:ea typeface="华文细黑" panose="02010600040101010101" pitchFamily="65" charset="-122"/>
                        </a:rPr>
                        <a:t> </a:t>
                      </a:r>
                      <a:endParaRPr lang="zh-CN" altLang="en-US" sz="5360" kern="0" spc="15564"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50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由v</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1240" kern="0" spc="561"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=2ax可得ax=</a:t>
                      </a:r>
                      <a:r>
                        <a:rPr lang="zh-CN" altLang="en-US" sz="2575" kern="0" spc="3049"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,图线与x轴所围面积表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50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示速度二次方的变化量</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)的一半</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
        <p:nvSpPr>
          <p:cNvPr id="2" name="TextBox 2"/>
          <p:cNvSpPr txBox="1"/>
          <p:nvPr/>
        </p:nvSpPr>
        <p:spPr>
          <a:xfrm>
            <a:off x="468000" y="276997"/>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2.四类非常规运动学图像</a:t>
            </a:r>
            <a:endParaRPr lang="zh-CN" altLang="en-US" b="1" dirty="0"/>
          </a:p>
        </p:txBody>
      </p:sp>
      <p:pic>
        <p:nvPicPr>
          <p:cNvPr id="4" name="图片 3" descr="textimage18.jpeg"/>
          <p:cNvPicPr>
            <a:picLocks noChangeAspect="1"/>
          </p:cNvPicPr>
          <p:nvPr/>
        </p:nvPicPr>
        <p:blipFill>
          <a:blip r:embed="rId2"/>
          <a:stretch>
            <a:fillRect/>
          </a:stretch>
        </p:blipFill>
        <p:spPr>
          <a:xfrm>
            <a:off x="1781939" y="1287882"/>
            <a:ext cx="1139935" cy="989377"/>
          </a:xfrm>
          <a:prstGeom prst="rect">
            <a:avLst/>
          </a:prstGeom>
        </p:spPr>
      </p:pic>
      <p:pic>
        <p:nvPicPr>
          <p:cNvPr id="5" name="图片 4" descr="textimage19.jpeg"/>
          <p:cNvPicPr>
            <a:picLocks noChangeAspect="1"/>
          </p:cNvPicPr>
          <p:nvPr/>
        </p:nvPicPr>
        <p:blipFill>
          <a:blip r:embed="rId3"/>
          <a:stretch>
            <a:fillRect/>
          </a:stretch>
        </p:blipFill>
        <p:spPr>
          <a:xfrm>
            <a:off x="1797814" y="2700172"/>
            <a:ext cx="1064656" cy="1000131"/>
          </a:xfrm>
          <a:prstGeom prst="rect">
            <a:avLst/>
          </a:prstGeom>
        </p:spPr>
      </p:pic>
      <p:pic>
        <p:nvPicPr>
          <p:cNvPr id="6" name="图片 5" descr="textimage20.jpeg"/>
          <p:cNvPicPr>
            <a:picLocks noChangeAspect="1"/>
          </p:cNvPicPr>
          <p:nvPr/>
        </p:nvPicPr>
        <p:blipFill>
          <a:blip r:embed="rId4"/>
          <a:stretch>
            <a:fillRect/>
          </a:stretch>
        </p:blipFill>
        <p:spPr>
          <a:xfrm>
            <a:off x="1835915" y="4211799"/>
            <a:ext cx="1123804" cy="1000132"/>
          </a:xfrm>
          <a:prstGeom prst="rect">
            <a:avLst/>
          </a:prstGeom>
        </p:spPr>
      </p:pic>
      <p:graphicFrame>
        <p:nvGraphicFramePr>
          <p:cNvPr id="7" name="对象 6"/>
          <p:cNvGraphicFramePr>
            <a:graphicFrameLocks noChangeAspect="1"/>
          </p:cNvGraphicFramePr>
          <p:nvPr/>
        </p:nvGraphicFramePr>
        <p:xfrm>
          <a:off x="6012402" y="2483775"/>
          <a:ext cx="180975" cy="552450"/>
        </p:xfrm>
        <a:graphic>
          <a:graphicData uri="http://schemas.openxmlformats.org/presentationml/2006/ole">
            <mc:AlternateContent xmlns:mc="http://schemas.openxmlformats.org/markup-compatibility/2006">
              <mc:Choice xmlns:v="urn:schemas-microsoft-com:vml" Requires="v">
                <p:oleObj spid="_x0000_s31745" name="Equation" r:id="rId5" imgW="4876800" imgH="14630400" progId="">
                  <p:embed/>
                </p:oleObj>
              </mc:Choice>
              <mc:Fallback>
                <p:oleObj name="Equation" r:id="rId5" imgW="4876800" imgH="14630400" progId="">
                  <p:embed/>
                  <p:pic>
                    <p:nvPicPr>
                      <p:cNvPr id="0" name="图片 31744"/>
                      <p:cNvPicPr>
                        <a:picLocks noChangeAspect="1"/>
                      </p:cNvPicPr>
                      <p:nvPr/>
                    </p:nvPicPr>
                    <p:blipFill>
                      <a:blip r:embed="rId6"/>
                      <a:stretch>
                        <a:fillRect/>
                      </a:stretch>
                    </p:blipFill>
                    <p:spPr>
                      <a:xfrm>
                        <a:off x="6012402" y="2483775"/>
                        <a:ext cx="180975" cy="55245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934524" y="2483319"/>
          <a:ext cx="209549" cy="552449"/>
        </p:xfrm>
        <a:graphic>
          <a:graphicData uri="http://schemas.openxmlformats.org/presentationml/2006/ole">
            <mc:AlternateContent xmlns:mc="http://schemas.openxmlformats.org/markup-compatibility/2006">
              <mc:Choice xmlns:v="urn:schemas-microsoft-com:vml" Requires="v">
                <p:oleObj spid="_x0000_s31746" name="Equation" r:id="rId7" imgW="5486400" imgH="14630400" progId="">
                  <p:embed/>
                </p:oleObj>
              </mc:Choice>
              <mc:Fallback>
                <p:oleObj name="Equation" r:id="rId7" imgW="5486400" imgH="14630400" progId="">
                  <p:embed/>
                  <p:pic>
                    <p:nvPicPr>
                      <p:cNvPr id="0" name="图片 31745"/>
                      <p:cNvPicPr>
                        <a:picLocks noChangeAspect="1"/>
                      </p:cNvPicPr>
                      <p:nvPr/>
                    </p:nvPicPr>
                    <p:blipFill>
                      <a:blip r:embed="rId8"/>
                      <a:stretch>
                        <a:fillRect/>
                      </a:stretch>
                    </p:blipFill>
                    <p:spPr>
                      <a:xfrm>
                        <a:off x="6934524" y="2483319"/>
                        <a:ext cx="209549" cy="55244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7596132" y="2483775"/>
          <a:ext cx="180975" cy="552450"/>
        </p:xfrm>
        <a:graphic>
          <a:graphicData uri="http://schemas.openxmlformats.org/presentationml/2006/ole">
            <mc:AlternateContent xmlns:mc="http://schemas.openxmlformats.org/markup-compatibility/2006">
              <mc:Choice xmlns:v="urn:schemas-microsoft-com:vml" Requires="v">
                <p:oleObj spid="_x0000_s31747" name="Equation" r:id="rId9" imgW="4876800" imgH="14630400" progId="">
                  <p:embed/>
                </p:oleObj>
              </mc:Choice>
              <mc:Fallback>
                <p:oleObj name="Equation" r:id="rId9" imgW="4876800" imgH="14630400" progId="">
                  <p:embed/>
                  <p:pic>
                    <p:nvPicPr>
                      <p:cNvPr id="0" name="图片 31746"/>
                      <p:cNvPicPr>
                        <a:picLocks noChangeAspect="1"/>
                      </p:cNvPicPr>
                      <p:nvPr/>
                    </p:nvPicPr>
                    <p:blipFill>
                      <a:blip r:embed="rId10"/>
                      <a:stretch>
                        <a:fillRect/>
                      </a:stretch>
                    </p:blipFill>
                    <p:spPr>
                      <a:xfrm>
                        <a:off x="7596132" y="2483775"/>
                        <a:ext cx="180975" cy="55245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7019755" y="3147533"/>
          <a:ext cx="180975" cy="552450"/>
        </p:xfrm>
        <a:graphic>
          <a:graphicData uri="http://schemas.openxmlformats.org/presentationml/2006/ole">
            <mc:AlternateContent xmlns:mc="http://schemas.openxmlformats.org/markup-compatibility/2006">
              <mc:Choice xmlns:v="urn:schemas-microsoft-com:vml" Requires="v">
                <p:oleObj spid="_x0000_s31748" name="Equation" r:id="rId11" imgW="4876800" imgH="14630400" progId="">
                  <p:embed/>
                </p:oleObj>
              </mc:Choice>
              <mc:Fallback>
                <p:oleObj name="Equation" r:id="rId11" imgW="4876800" imgH="14630400" progId="">
                  <p:embed/>
                  <p:pic>
                    <p:nvPicPr>
                      <p:cNvPr id="0" name="图片 31747"/>
                      <p:cNvPicPr>
                        <a:picLocks noChangeAspect="1"/>
                      </p:cNvPicPr>
                      <p:nvPr/>
                    </p:nvPicPr>
                    <p:blipFill>
                      <a:blip r:embed="rId12"/>
                      <a:stretch>
                        <a:fillRect/>
                      </a:stretch>
                    </p:blipFill>
                    <p:spPr>
                      <a:xfrm>
                        <a:off x="7019755" y="3147533"/>
                        <a:ext cx="180975" cy="55245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5652316" y="3995956"/>
          <a:ext cx="228599" cy="323850"/>
        </p:xfrm>
        <a:graphic>
          <a:graphicData uri="http://schemas.openxmlformats.org/presentationml/2006/ole">
            <mc:AlternateContent xmlns:mc="http://schemas.openxmlformats.org/markup-compatibility/2006">
              <mc:Choice xmlns:v="urn:schemas-microsoft-com:vml" Requires="v">
                <p:oleObj spid="_x0000_s31749" name="Equation" r:id="rId13" imgW="6096000" imgH="8534400" progId="">
                  <p:embed/>
                </p:oleObj>
              </mc:Choice>
              <mc:Fallback>
                <p:oleObj name="Equation" r:id="rId13" imgW="6096000" imgH="8534400" progId="">
                  <p:embed/>
                  <p:pic>
                    <p:nvPicPr>
                      <p:cNvPr id="0" name="图片 31748"/>
                      <p:cNvPicPr>
                        <a:picLocks noChangeAspect="1"/>
                      </p:cNvPicPr>
                      <p:nvPr/>
                    </p:nvPicPr>
                    <p:blipFill>
                      <a:blip r:embed="rId14"/>
                      <a:stretch>
                        <a:fillRect/>
                      </a:stretch>
                    </p:blipFill>
                    <p:spPr>
                      <a:xfrm>
                        <a:off x="5652316" y="3995956"/>
                        <a:ext cx="228599" cy="32385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7273548" y="3995956"/>
          <a:ext cx="228599" cy="323850"/>
        </p:xfrm>
        <a:graphic>
          <a:graphicData uri="http://schemas.openxmlformats.org/presentationml/2006/ole">
            <mc:AlternateContent xmlns:mc="http://schemas.openxmlformats.org/markup-compatibility/2006">
              <mc:Choice xmlns:v="urn:schemas-microsoft-com:vml" Requires="v">
                <p:oleObj spid="_x0000_s31750" name="Equation" r:id="rId15" imgW="6096000" imgH="8534400" progId="">
                  <p:embed/>
                </p:oleObj>
              </mc:Choice>
              <mc:Fallback>
                <p:oleObj name="Equation" r:id="rId15" imgW="6096000" imgH="8534400" progId="">
                  <p:embed/>
                  <p:pic>
                    <p:nvPicPr>
                      <p:cNvPr id="0" name="图片 31749"/>
                      <p:cNvPicPr>
                        <a:picLocks noChangeAspect="1"/>
                      </p:cNvPicPr>
                      <p:nvPr/>
                    </p:nvPicPr>
                    <p:blipFill>
                      <a:blip r:embed="rId16"/>
                      <a:stretch>
                        <a:fillRect/>
                      </a:stretch>
                    </p:blipFill>
                    <p:spPr>
                      <a:xfrm>
                        <a:off x="7273548" y="3995956"/>
                        <a:ext cx="228599" cy="323850"/>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9468534" y="3996169"/>
          <a:ext cx="228600" cy="323850"/>
        </p:xfrm>
        <a:graphic>
          <a:graphicData uri="http://schemas.openxmlformats.org/presentationml/2006/ole">
            <mc:AlternateContent xmlns:mc="http://schemas.openxmlformats.org/markup-compatibility/2006">
              <mc:Choice xmlns:v="urn:schemas-microsoft-com:vml" Requires="v">
                <p:oleObj spid="_x0000_s31751" name="Equation" r:id="rId17" imgW="6096000" imgH="8534400" progId="">
                  <p:embed/>
                </p:oleObj>
              </mc:Choice>
              <mc:Fallback>
                <p:oleObj name="Equation" r:id="rId17" imgW="6096000" imgH="8534400" progId="">
                  <p:embed/>
                  <p:pic>
                    <p:nvPicPr>
                      <p:cNvPr id="0" name="图片 31750"/>
                      <p:cNvPicPr>
                        <a:picLocks noChangeAspect="1"/>
                      </p:cNvPicPr>
                      <p:nvPr/>
                    </p:nvPicPr>
                    <p:blipFill>
                      <a:blip r:embed="rId18"/>
                      <a:stretch>
                        <a:fillRect/>
                      </a:stretch>
                    </p:blipFill>
                    <p:spPr>
                      <a:xfrm>
                        <a:off x="9468534" y="3996169"/>
                        <a:ext cx="228600" cy="323850"/>
                      </a:xfrm>
                      <a:prstGeom prst="rect">
                        <a:avLst/>
                      </a:prstGeom>
                      <a:noFill/>
                      <a:ln w="9525">
                        <a:noFill/>
                      </a:ln>
                    </p:spPr>
                  </p:pic>
                </p:oleObj>
              </mc:Fallback>
            </mc:AlternateContent>
          </a:graphicData>
        </a:graphic>
      </p:graphicFrame>
      <p:pic>
        <p:nvPicPr>
          <p:cNvPr id="14" name="图片 3" descr="textimage21.jpeg"/>
          <p:cNvPicPr>
            <a:picLocks noChangeAspect="1"/>
          </p:cNvPicPr>
          <p:nvPr/>
        </p:nvPicPr>
        <p:blipFill>
          <a:blip r:embed="rId19"/>
          <a:stretch>
            <a:fillRect/>
          </a:stretch>
        </p:blipFill>
        <p:spPr>
          <a:xfrm>
            <a:off x="1691770" y="5436087"/>
            <a:ext cx="1500197" cy="1172197"/>
          </a:xfrm>
          <a:prstGeom prst="rect">
            <a:avLst/>
          </a:prstGeom>
        </p:spPr>
      </p:pic>
      <p:graphicFrame>
        <p:nvGraphicFramePr>
          <p:cNvPr id="15" name="对象 14"/>
          <p:cNvGraphicFramePr>
            <a:graphicFrameLocks noChangeAspect="1"/>
          </p:cNvGraphicFramePr>
          <p:nvPr/>
        </p:nvGraphicFramePr>
        <p:xfrm>
          <a:off x="5654221" y="5579483"/>
          <a:ext cx="228599" cy="323849"/>
        </p:xfrm>
        <a:graphic>
          <a:graphicData uri="http://schemas.openxmlformats.org/presentationml/2006/ole">
            <mc:AlternateContent xmlns:mc="http://schemas.openxmlformats.org/markup-compatibility/2006">
              <mc:Choice xmlns:v="urn:schemas-microsoft-com:vml" Requires="v">
                <p:oleObj spid="_x0000_s31752" name="Equation" r:id="rId20" imgW="6096000" imgH="8534400" progId="">
                  <p:embed/>
                </p:oleObj>
              </mc:Choice>
              <mc:Fallback>
                <p:oleObj name="Equation" r:id="rId20" imgW="6096000" imgH="8534400" progId="">
                  <p:embed/>
                  <p:pic>
                    <p:nvPicPr>
                      <p:cNvPr id="0" name="图片 31751"/>
                      <p:cNvPicPr>
                        <a:picLocks noChangeAspect="1"/>
                      </p:cNvPicPr>
                      <p:nvPr/>
                    </p:nvPicPr>
                    <p:blipFill>
                      <a:blip r:embed="rId21"/>
                      <a:stretch>
                        <a:fillRect/>
                      </a:stretch>
                    </p:blipFill>
                    <p:spPr>
                      <a:xfrm>
                        <a:off x="5654221" y="5579483"/>
                        <a:ext cx="228599" cy="323849"/>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7273565" y="5436087"/>
          <a:ext cx="714375" cy="590550"/>
        </p:xfrm>
        <a:graphic>
          <a:graphicData uri="http://schemas.openxmlformats.org/presentationml/2006/ole">
            <mc:AlternateContent xmlns:mc="http://schemas.openxmlformats.org/markup-compatibility/2006">
              <mc:Choice xmlns:v="urn:schemas-microsoft-com:vml" Requires="v">
                <p:oleObj spid="_x0000_s31753" name="Equation" r:id="rId22" imgW="18897600" imgH="15544800" progId="">
                  <p:embed/>
                </p:oleObj>
              </mc:Choice>
              <mc:Fallback>
                <p:oleObj name="Equation" r:id="rId22" imgW="18897600" imgH="15544800" progId="">
                  <p:embed/>
                  <p:pic>
                    <p:nvPicPr>
                      <p:cNvPr id="0" name="图片 31752"/>
                      <p:cNvPicPr>
                        <a:picLocks noChangeAspect="1"/>
                      </p:cNvPicPr>
                      <p:nvPr/>
                    </p:nvPicPr>
                    <p:blipFill>
                      <a:blip r:embed="rId23"/>
                      <a:stretch>
                        <a:fillRect/>
                      </a:stretch>
                    </p:blipFill>
                    <p:spPr>
                      <a:xfrm>
                        <a:off x="7273565" y="5436087"/>
                        <a:ext cx="714375" cy="590550"/>
                      </a:xfrm>
                      <a:prstGeom prst="rect">
                        <a:avLst/>
                      </a:prstGeom>
                      <a:noFill/>
                      <a:ln w="9525">
                        <a:noFill/>
                      </a:ln>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9669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(2022河北,1,4分)</a:t>
            </a:r>
            <a:r>
              <a:rPr lang="zh-CN" altLang="en-US" sz="2410" kern="0" dirty="0" smtClean="0">
                <a:solidFill>
                  <a:srgbClr val="000000"/>
                </a:solidFill>
                <a:latin typeface="Times New Roman" panose="02020603050405020304" pitchFamily="65" charset="-122"/>
                <a:ea typeface="华文细黑" panose="02010600040101010101" pitchFamily="65" charset="-122"/>
              </a:rPr>
              <a:t>科学训练可以提升运动成绩。某短跑运动员科学训练前后百</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米全程测试中,速度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与时间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的关系图像如图所示。由图像可知</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时间内,训练后运动员的平均加速度</a:t>
            </a:r>
            <a:r>
              <a:rPr lang="zh-CN" altLang="en-US" sz="2410" kern="0" dirty="0" smtClean="0">
                <a:solidFill>
                  <a:srgbClr val="000000"/>
                </a:solidFill>
                <a:latin typeface="Times New Roman" panose="02020603050405020304" pitchFamily="65" charset="-122"/>
                <a:ea typeface="华文细黑" panose="02010600040101010101" pitchFamily="65" charset="-122"/>
              </a:rPr>
              <a:t>大</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B.0~</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时间内,训练前、后运动员跑过的距离相等</a:t>
            </a:r>
            <a:endParaRPr lang="zh-CN" altLang="en-US" sz="241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时间内,训练后运动员的平均速度小</a:t>
            </a:r>
            <a:endParaRPr lang="zh-CN" altLang="en-US" sz="241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时刻后,运动员训练前做减速运动,训练后做</a:t>
            </a:r>
            <a:r>
              <a:rPr lang="zh-CN" altLang="en-US" sz="2410" kern="0" dirty="0" smtClean="0">
                <a:solidFill>
                  <a:srgbClr val="000000"/>
                </a:solidFill>
                <a:latin typeface="Times New Roman" panose="02020603050405020304" pitchFamily="65" charset="-122"/>
                <a:ea typeface="华文细黑" panose="02010600040101010101" pitchFamily="65" charset="-122"/>
              </a:rPr>
              <a:t>加速运动</a:t>
            </a:r>
            <a:endParaRPr lang="zh-CN" altLang="en-US" sz="2410" dirty="0" smtClean="0"/>
          </a:p>
        </p:txBody>
      </p:sp>
      <p:pic>
        <p:nvPicPr>
          <p:cNvPr id="3" name="图片 3" descr="textimage22.jpeg"/>
          <p:cNvPicPr>
            <a:picLocks noChangeAspect="1"/>
          </p:cNvPicPr>
          <p:nvPr/>
        </p:nvPicPr>
        <p:blipFill>
          <a:blip r:embed="rId1"/>
          <a:stretch>
            <a:fillRect/>
          </a:stretch>
        </p:blipFill>
        <p:spPr>
          <a:xfrm>
            <a:off x="8298672" y="1920071"/>
            <a:ext cx="3431661" cy="2126505"/>
          </a:xfrm>
          <a:prstGeom prst="rect">
            <a:avLst/>
          </a:prstGeom>
        </p:spPr>
      </p:pic>
      <p:sp>
        <p:nvSpPr>
          <p:cNvPr id="4" name="文本框 8"/>
          <p:cNvSpPr txBox="1"/>
          <p:nvPr/>
        </p:nvSpPr>
        <p:spPr>
          <a:xfrm>
            <a:off x="9298804" y="1277129"/>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7788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微软雅黑" panose="020B0503020204020204" pitchFamily="34" charset="-122"/>
                <a:ea typeface="微软雅黑" panose="020B0503020204020204" pitchFamily="34" charset="-122"/>
              </a:rPr>
              <a:t>即练即清</a:t>
            </a:r>
            <a:endParaRPr lang="zh-CN" altLang="en-US" sz="2410" b="1" kern="0" dirty="0" smtClean="0">
              <a:solidFill>
                <a:srgbClr val="00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判断正误,正确的打√,错误的打</a:t>
            </a:r>
            <a:r>
              <a:rPr lang="zh-CN" altLang="en-US" sz="2410" b="1" kern="0" dirty="0" smtClean="0">
                <a:solidFill>
                  <a:srgbClr val="000000"/>
                </a:solidFill>
                <a:latin typeface="NEU-BZ" pitchFamily="65" charset="-122"/>
                <a:ea typeface="NEU-BZ"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(1)体积小的物体一定可以看作质点。</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(2)以运动的汽车为参考系时,车内的人是运动的。</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(3)某轿车在13:30进入隧道,行驶2 min 30 s离开隧道,这里的“13:30”和“2 min 30 s”</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实际上指的是时刻。</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(4)做直线运动的物体,其位移大小一定与路程相等。</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3" name="文本框 5"/>
          <p:cNvSpPr txBox="1"/>
          <p:nvPr/>
        </p:nvSpPr>
        <p:spPr>
          <a:xfrm>
            <a:off x="5882928" y="1908101"/>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4" name="文本框 5"/>
          <p:cNvSpPr txBox="1"/>
          <p:nvPr/>
        </p:nvSpPr>
        <p:spPr>
          <a:xfrm>
            <a:off x="7502178" y="2431976"/>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5" name="文本框 5"/>
          <p:cNvSpPr txBox="1"/>
          <p:nvPr/>
        </p:nvSpPr>
        <p:spPr>
          <a:xfrm>
            <a:off x="3701703" y="3555926"/>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835553" y="4146476"/>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91688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时刻,实线对应的速度比虚线的小,由</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时间内,训练后运动员的平</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26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均加速度比训练前的小,</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图线与</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轴所围的“面积”表示位移,由题图可知0~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时间内,训练前运动员跑过的距离比训练后的大,</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B错误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时间内,训练后运动员的位</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移比训练前的位移大,可知训练后运动员的平均速度大,</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C错误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图像可知,</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后,运动员训练前速度减小,做减速运动,训练后速度增大,做加速运动,</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D正确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6615205" y="735663"/>
          <a:ext cx="371474" cy="657224"/>
        </p:xfrm>
        <a:graphic>
          <a:graphicData uri="http://schemas.openxmlformats.org/presentationml/2006/ole">
            <mc:AlternateContent xmlns:mc="http://schemas.openxmlformats.org/markup-compatibility/2006">
              <mc:Choice xmlns:v="urn:schemas-microsoft-com:vml" Requires="v">
                <p:oleObj spid="_x0000_s32769" name="Equation" r:id="rId1" imgW="9753600" imgH="17373600" progId="">
                  <p:embed/>
                </p:oleObj>
              </mc:Choice>
              <mc:Fallback>
                <p:oleObj name="Equation" r:id="rId1" imgW="9753600" imgH="17373600" progId="">
                  <p:embed/>
                  <p:pic>
                    <p:nvPicPr>
                      <p:cNvPr id="0" name="图片 32768"/>
                      <p:cNvPicPr>
                        <a:picLocks noChangeAspect="1"/>
                      </p:cNvPicPr>
                      <p:nvPr/>
                    </p:nvPicPr>
                    <p:blipFill>
                      <a:blip r:embed="rId2"/>
                      <a:stretch>
                        <a:fillRect/>
                      </a:stretch>
                    </p:blipFill>
                    <p:spPr>
                      <a:xfrm>
                        <a:off x="6615205" y="735663"/>
                        <a:ext cx="371474" cy="657224"/>
                      </a:xfrm>
                      <a:prstGeom prst="rect">
                        <a:avLst/>
                      </a:prstGeom>
                      <a:noFill/>
                      <a:ln w="9525">
                        <a:noFill/>
                      </a:ln>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522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(2024届陕西宝鸡二模)</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如图所示为甲、乙两物体在同一直线上做匀变速直线</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运动的位移-时间图像,两图线相切于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点,其坐标为(2.0 s,4.0 m)。已知甲物体的初速度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为零,乙物体的加速度大小为1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,由图像可知</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.甲、乙两物体的运动方向相反,加速度方向相同</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B.乙物体的初速度大小为6 m/s</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C.甲物体的加速度大小为4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endParaRPr lang="en-US" altLang="zh-CN" sz="1815" kern="0" baseline="5900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=0时刻,甲、乙两物体相距10 </a:t>
            </a:r>
            <a:r>
              <a:rPr lang="zh-CN" altLang="en-US" sz="2410" kern="0" dirty="0" smtClean="0">
                <a:solidFill>
                  <a:srgbClr val="000000"/>
                </a:solidFill>
                <a:latin typeface="Times New Roman" panose="02020603050405020304" pitchFamily="65" charset="-122"/>
                <a:ea typeface="华文细黑" panose="02010600040101010101" pitchFamily="65" charset="-122"/>
              </a:rPr>
              <a:t>m</a:t>
            </a:r>
            <a:endParaRPr lang="zh-CN" altLang="en-US" dirty="0"/>
          </a:p>
        </p:txBody>
      </p:sp>
      <p:pic>
        <p:nvPicPr>
          <p:cNvPr id="3" name="图片 3" descr="textimage23.jpeg"/>
          <p:cNvPicPr>
            <a:picLocks noChangeAspect="1"/>
          </p:cNvPicPr>
          <p:nvPr/>
        </p:nvPicPr>
        <p:blipFill>
          <a:blip r:embed="rId1"/>
          <a:stretch>
            <a:fillRect/>
          </a:stretch>
        </p:blipFill>
        <p:spPr>
          <a:xfrm>
            <a:off x="8370110" y="2519850"/>
            <a:ext cx="1974525" cy="1946715"/>
          </a:xfrm>
          <a:prstGeom prst="rect">
            <a:avLst/>
          </a:prstGeom>
        </p:spPr>
      </p:pic>
      <p:sp>
        <p:nvSpPr>
          <p:cNvPr id="4" name="文本框 8"/>
          <p:cNvSpPr txBox="1"/>
          <p:nvPr/>
        </p:nvSpPr>
        <p:spPr>
          <a:xfrm>
            <a:off x="7084226"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6838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甲沿正方向做匀加速运动,乙沿正方向做匀减速运动,故甲、乙运动方向相同,加</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速度方向相反,</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。对甲,由位移时间关系式可得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,将(2.0 s,4.0 m)代入解</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得</a:t>
            </a:r>
            <a:endParaRPr lang="en-US" altLang="zh-CN"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 m/s</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C错误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。两图线在</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点相切,可得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,解得乙的初速度大小</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=6 m/s,</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B正</a:t>
            </a:r>
            <a:br>
              <a:rPr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。对乙,由位移时间关系式可得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,乙在前2 s的位移大小</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=10 m,</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结合</a:t>
            </a:r>
            <a:br>
              <a:rPr lang="en-US" altLang="zh-CN"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b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s,4.0 m)可知,乙物体的出发位置为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 m-</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=-6 m,所以</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=0时刻,甲、乙两</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物</a:t>
            </a:r>
            <a:br>
              <a:rPr lang="en-US" altLang="zh-CN"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体</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相距</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6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D</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7728196" y="1292583"/>
          <a:ext cx="219075" cy="657225"/>
        </p:xfrm>
        <a:graphic>
          <a:graphicData uri="http://schemas.openxmlformats.org/presentationml/2006/ole">
            <mc:AlternateContent xmlns:mc="http://schemas.openxmlformats.org/markup-compatibility/2006">
              <mc:Choice xmlns:v="urn:schemas-microsoft-com:vml" Requires="v">
                <p:oleObj spid="_x0000_s33793" name="Equation" r:id="rId1" imgW="5791200" imgH="17373600" progId="">
                  <p:embed/>
                </p:oleObj>
              </mc:Choice>
              <mc:Fallback>
                <p:oleObj name="Equation" r:id="rId1" imgW="5791200" imgH="17373600" progId="">
                  <p:embed/>
                  <p:pic>
                    <p:nvPicPr>
                      <p:cNvPr id="0" name="图片 33792"/>
                      <p:cNvPicPr>
                        <a:picLocks noChangeAspect="1"/>
                      </p:cNvPicPr>
                      <p:nvPr/>
                    </p:nvPicPr>
                    <p:blipFill>
                      <a:blip r:embed="rId2"/>
                      <a:stretch>
                        <a:fillRect/>
                      </a:stretch>
                    </p:blipFill>
                    <p:spPr>
                      <a:xfrm>
                        <a:off x="7728196" y="129258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686770" y="2596103"/>
          <a:ext cx="219075" cy="657225"/>
        </p:xfrm>
        <a:graphic>
          <a:graphicData uri="http://schemas.openxmlformats.org/presentationml/2006/ole">
            <mc:AlternateContent xmlns:mc="http://schemas.openxmlformats.org/markup-compatibility/2006">
              <mc:Choice xmlns:v="urn:schemas-microsoft-com:vml" Requires="v">
                <p:oleObj spid="_x0000_s33794" name="Equation" r:id="rId3" imgW="5791200" imgH="17373600" progId="">
                  <p:embed/>
                </p:oleObj>
              </mc:Choice>
              <mc:Fallback>
                <p:oleObj name="Equation" r:id="rId3" imgW="5791200" imgH="17373600" progId="">
                  <p:embed/>
                  <p:pic>
                    <p:nvPicPr>
                      <p:cNvPr id="0" name="图片 33793"/>
                      <p:cNvPicPr>
                        <a:picLocks noChangeAspect="1"/>
                      </p:cNvPicPr>
                      <p:nvPr/>
                    </p:nvPicPr>
                    <p:blipFill>
                      <a:blip r:embed="rId4"/>
                      <a:stretch>
                        <a:fillRect/>
                      </a:stretch>
                    </p:blipFill>
                    <p:spPr>
                      <a:xfrm>
                        <a:off x="5686770" y="2596103"/>
                        <a:ext cx="219075" cy="657225"/>
                      </a:xfrm>
                      <a:prstGeom prst="rect">
                        <a:avLst/>
                      </a:prstGeom>
                      <a:noFill/>
                      <a:ln w="9525">
                        <a:noFill/>
                      </a:ln>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1474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(2023届山西临汾二模)</a:t>
            </a:r>
            <a:r>
              <a:rPr lang="zh-CN" altLang="en-US" sz="2410" kern="0" dirty="0" smtClean="0">
                <a:solidFill>
                  <a:srgbClr val="000000"/>
                </a:solidFill>
                <a:latin typeface="Times New Roman" panose="02020603050405020304" pitchFamily="65" charset="-122"/>
                <a:ea typeface="华文细黑" panose="02010600040101010101" pitchFamily="65" charset="-122"/>
              </a:rPr>
              <a:t>一个物体在光滑的水平面上受到水平恒力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的作用,从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静止开始做匀加速直线运动,其</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图像如图甲所示,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图像如图乙所示,根据图像的特</a:t>
            </a:r>
            <a:endParaRPr lang="zh-CN" altLang="en-US" dirty="0"/>
          </a:p>
          <a:p>
            <a:pPr marL="0" indent="0" eaLnBrk="0" latinLnBrk="1" hangingPunct="0">
              <a:lnSpc>
                <a:spcPct val="150000"/>
              </a:lnSpc>
              <a:spcBef>
                <a:spcPts val="26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点与信息分析,下列说法正确的是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=1 m时物体的速度为8 m/s</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B.图乙的斜率是图甲的斜率的</a:t>
            </a:r>
            <a:r>
              <a:rPr lang="zh-CN" altLang="en-US" sz="2410" kern="0" dirty="0" smtClean="0">
                <a:solidFill>
                  <a:srgbClr val="000000"/>
                </a:solidFill>
                <a:latin typeface="Times New Roman" panose="02020603050405020304" pitchFamily="65" charset="-122"/>
                <a:ea typeface="华文细黑" panose="02010600040101010101" pitchFamily="65" charset="-122"/>
              </a:rPr>
              <a:t>2倍</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C.图甲中的</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=8 m/s</a:t>
            </a:r>
            <a:endParaRPr lang="zh-CN" altLang="en-US" dirty="0" smtClean="0">
              <a:solidFill>
                <a:prstClr val="black"/>
              </a:solidFill>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=1 s时物体的速度为4 m/</a:t>
            </a:r>
            <a:r>
              <a:rPr lang="zh-CN" altLang="en-US" sz="2410" kern="0" dirty="0" smtClean="0">
                <a:solidFill>
                  <a:srgbClr val="000000"/>
                </a:solidFill>
                <a:latin typeface="Times New Roman" panose="02020603050405020304" pitchFamily="65" charset="-122"/>
                <a:ea typeface="华文细黑" panose="02010600040101010101" pitchFamily="65" charset="-122"/>
              </a:rPr>
              <a:t>s</a:t>
            </a:r>
            <a:endParaRPr lang="zh-CN" altLang="en-US" dirty="0"/>
          </a:p>
        </p:txBody>
      </p:sp>
      <p:pic>
        <p:nvPicPr>
          <p:cNvPr id="3" name="图片 3" descr="textimage24.jpeg"/>
          <p:cNvPicPr>
            <a:picLocks noChangeAspect="1"/>
          </p:cNvPicPr>
          <p:nvPr/>
        </p:nvPicPr>
        <p:blipFill>
          <a:blip r:embed="rId1" cstate="print"/>
          <a:stretch>
            <a:fillRect/>
          </a:stretch>
        </p:blipFill>
        <p:spPr>
          <a:xfrm>
            <a:off x="6363289" y="2725169"/>
            <a:ext cx="1627031" cy="2013106"/>
          </a:xfrm>
          <a:prstGeom prst="rect">
            <a:avLst/>
          </a:prstGeom>
        </p:spPr>
      </p:pic>
      <p:pic>
        <p:nvPicPr>
          <p:cNvPr id="4" name="图片 4" descr="textimage25.jpeg"/>
          <p:cNvPicPr>
            <a:picLocks noChangeAspect="1"/>
          </p:cNvPicPr>
          <p:nvPr/>
        </p:nvPicPr>
        <p:blipFill>
          <a:blip r:embed="rId2" cstate="print"/>
          <a:stretch>
            <a:fillRect/>
          </a:stretch>
        </p:blipFill>
        <p:spPr>
          <a:xfrm>
            <a:off x="8655862" y="2725169"/>
            <a:ext cx="2190185" cy="2013106"/>
          </a:xfrm>
          <a:prstGeom prst="rect">
            <a:avLst/>
          </a:prstGeom>
        </p:spPr>
      </p:pic>
      <p:graphicFrame>
        <p:nvGraphicFramePr>
          <p:cNvPr id="6" name="对象 5"/>
          <p:cNvGraphicFramePr>
            <a:graphicFrameLocks noChangeAspect="1"/>
          </p:cNvGraphicFramePr>
          <p:nvPr/>
        </p:nvGraphicFramePr>
        <p:xfrm>
          <a:off x="4522500" y="1292583"/>
          <a:ext cx="219075" cy="657225"/>
        </p:xfrm>
        <a:graphic>
          <a:graphicData uri="http://schemas.openxmlformats.org/presentationml/2006/ole">
            <mc:AlternateContent xmlns:mc="http://schemas.openxmlformats.org/markup-compatibility/2006">
              <mc:Choice xmlns:v="urn:schemas-microsoft-com:vml" Requires="v">
                <p:oleObj spid="_x0000_s34817" name="Equation" r:id="rId3" imgW="5791200" imgH="17373600" progId="">
                  <p:embed/>
                </p:oleObj>
              </mc:Choice>
              <mc:Fallback>
                <p:oleObj name="Equation" r:id="rId3" imgW="5791200" imgH="17373600" progId="">
                  <p:embed/>
                  <p:pic>
                    <p:nvPicPr>
                      <p:cNvPr id="0" name="图片 34816"/>
                      <p:cNvPicPr>
                        <a:picLocks noChangeAspect="1"/>
                      </p:cNvPicPr>
                      <p:nvPr/>
                    </p:nvPicPr>
                    <p:blipFill>
                      <a:blip r:embed="rId4"/>
                      <a:stretch>
                        <a:fillRect/>
                      </a:stretch>
                    </p:blipFill>
                    <p:spPr>
                      <a:xfrm>
                        <a:off x="4522500" y="1292583"/>
                        <a:ext cx="219075" cy="657225"/>
                      </a:xfrm>
                      <a:prstGeom prst="rect">
                        <a:avLst/>
                      </a:prstGeom>
                      <a:noFill/>
                      <a:ln w="9525">
                        <a:noFill/>
                      </a:ln>
                    </p:spPr>
                  </p:pic>
                </p:oleObj>
              </mc:Fallback>
            </mc:AlternateContent>
          </a:graphicData>
        </a:graphic>
      </p:graphicFrame>
      <p:sp>
        <p:nvSpPr>
          <p:cNvPr id="7" name="文本框 8"/>
          <p:cNvSpPr txBox="1"/>
          <p:nvPr/>
        </p:nvSpPr>
        <p:spPr>
          <a:xfrm>
            <a:off x="5369714" y="206294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38174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m时,由题图乙可知</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=8 m</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010" kern="0" spc="98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m/s,</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。由初速度为0的匀</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加速直线运动规律可得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,则有</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,可得题图甲图线的斜率为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k</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53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ax</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26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可知,题图乙图线的斜率为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k</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=8 m/s</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 m/s</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k</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k</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,题图甲中的</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y</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 m/s,</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B、C</a:t>
            </a:r>
            <a:br>
              <a:rPr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s时物体的速度为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 m/s,</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D正确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7042272" y="746530"/>
          <a:ext cx="381000" cy="342900"/>
        </p:xfrm>
        <a:graphic>
          <a:graphicData uri="http://schemas.openxmlformats.org/presentationml/2006/ole">
            <mc:AlternateContent xmlns:mc="http://schemas.openxmlformats.org/markup-compatibility/2006">
              <mc:Choice xmlns:v="urn:schemas-microsoft-com:vml" Requires="v">
                <p:oleObj spid="_x0000_s35841" name="Equation" r:id="rId1" imgW="10058400" imgH="9144000" progId="">
                  <p:embed/>
                </p:oleObj>
              </mc:Choice>
              <mc:Fallback>
                <p:oleObj name="Equation" r:id="rId1" imgW="10058400" imgH="9144000" progId="">
                  <p:embed/>
                  <p:pic>
                    <p:nvPicPr>
                      <p:cNvPr id="0" name="图片 35840"/>
                      <p:cNvPicPr>
                        <a:picLocks noChangeAspect="1"/>
                      </p:cNvPicPr>
                      <p:nvPr/>
                    </p:nvPicPr>
                    <p:blipFill>
                      <a:blip r:embed="rId2"/>
                      <a:stretch>
                        <a:fillRect/>
                      </a:stretch>
                    </p:blipFill>
                    <p:spPr>
                      <a:xfrm>
                        <a:off x="7042272" y="746530"/>
                        <a:ext cx="381000" cy="342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835213" y="1292583"/>
          <a:ext cx="219074" cy="657224"/>
        </p:xfrm>
        <a:graphic>
          <a:graphicData uri="http://schemas.openxmlformats.org/presentationml/2006/ole">
            <mc:AlternateContent xmlns:mc="http://schemas.openxmlformats.org/markup-compatibility/2006">
              <mc:Choice xmlns:v="urn:schemas-microsoft-com:vml" Requires="v">
                <p:oleObj spid="_x0000_s35842" name="Equation" r:id="rId3" imgW="5791200" imgH="17373600" progId="">
                  <p:embed/>
                </p:oleObj>
              </mc:Choice>
              <mc:Fallback>
                <p:oleObj name="Equation" r:id="rId3" imgW="5791200" imgH="17373600" progId="">
                  <p:embed/>
                  <p:pic>
                    <p:nvPicPr>
                      <p:cNvPr id="0" name="图片 35841"/>
                      <p:cNvPicPr>
                        <a:picLocks noChangeAspect="1"/>
                      </p:cNvPicPr>
                      <p:nvPr/>
                    </p:nvPicPr>
                    <p:blipFill>
                      <a:blip r:embed="rId4"/>
                      <a:stretch>
                        <a:fillRect/>
                      </a:stretch>
                    </p:blipFill>
                    <p:spPr>
                      <a:xfrm>
                        <a:off x="3835213" y="1292583"/>
                        <a:ext cx="21907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056420" y="1292583"/>
          <a:ext cx="219075" cy="657225"/>
        </p:xfrm>
        <a:graphic>
          <a:graphicData uri="http://schemas.openxmlformats.org/presentationml/2006/ole">
            <mc:AlternateContent xmlns:mc="http://schemas.openxmlformats.org/markup-compatibility/2006">
              <mc:Choice xmlns:v="urn:schemas-microsoft-com:vml" Requires="v">
                <p:oleObj spid="_x0000_s35843" name="Equation" r:id="rId5" imgW="5791200" imgH="17373600" progId="">
                  <p:embed/>
                </p:oleObj>
              </mc:Choice>
              <mc:Fallback>
                <p:oleObj name="Equation" r:id="rId5" imgW="5791200" imgH="17373600" progId="">
                  <p:embed/>
                  <p:pic>
                    <p:nvPicPr>
                      <p:cNvPr id="0" name="图片 35842"/>
                      <p:cNvPicPr>
                        <a:picLocks noChangeAspect="1"/>
                      </p:cNvPicPr>
                      <p:nvPr/>
                    </p:nvPicPr>
                    <p:blipFill>
                      <a:blip r:embed="rId6"/>
                      <a:stretch>
                        <a:fillRect/>
                      </a:stretch>
                    </p:blipFill>
                    <p:spPr>
                      <a:xfrm>
                        <a:off x="5056420" y="1292583"/>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448068" y="1292583"/>
          <a:ext cx="219075" cy="657225"/>
        </p:xfrm>
        <a:graphic>
          <a:graphicData uri="http://schemas.openxmlformats.org/presentationml/2006/ole">
            <mc:AlternateContent xmlns:mc="http://schemas.openxmlformats.org/markup-compatibility/2006">
              <mc:Choice xmlns:v="urn:schemas-microsoft-com:vml" Requires="v">
                <p:oleObj spid="_x0000_s35844" name="Equation" r:id="rId7" imgW="5791200" imgH="17373600" progId="">
                  <p:embed/>
                </p:oleObj>
              </mc:Choice>
              <mc:Fallback>
                <p:oleObj name="Equation" r:id="rId7" imgW="5791200" imgH="17373600" progId="">
                  <p:embed/>
                  <p:pic>
                    <p:nvPicPr>
                      <p:cNvPr id="0" name="图片 35843"/>
                      <p:cNvPicPr>
                        <a:picLocks noChangeAspect="1"/>
                      </p:cNvPicPr>
                      <p:nvPr/>
                    </p:nvPicPr>
                    <p:blipFill>
                      <a:blip r:embed="rId8"/>
                      <a:stretch>
                        <a:fillRect/>
                      </a:stretch>
                    </p:blipFill>
                    <p:spPr>
                      <a:xfrm>
                        <a:off x="5448068" y="1292583"/>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654873" y="1292583"/>
          <a:ext cx="219075" cy="657225"/>
        </p:xfrm>
        <a:graphic>
          <a:graphicData uri="http://schemas.openxmlformats.org/presentationml/2006/ole">
            <mc:AlternateContent xmlns:mc="http://schemas.openxmlformats.org/markup-compatibility/2006">
              <mc:Choice xmlns:v="urn:schemas-microsoft-com:vml" Requires="v">
                <p:oleObj spid="_x0000_s35845" name="Equation" r:id="rId9" imgW="5791200" imgH="17373600" progId="">
                  <p:embed/>
                </p:oleObj>
              </mc:Choice>
              <mc:Fallback>
                <p:oleObj name="Equation" r:id="rId9" imgW="5791200" imgH="17373600" progId="">
                  <p:embed/>
                  <p:pic>
                    <p:nvPicPr>
                      <p:cNvPr id="0" name="图片 35844"/>
                      <p:cNvPicPr>
                        <a:picLocks noChangeAspect="1"/>
                      </p:cNvPicPr>
                      <p:nvPr/>
                    </p:nvPicPr>
                    <p:blipFill>
                      <a:blip r:embed="rId10"/>
                      <a:stretch>
                        <a:fillRect/>
                      </a:stretch>
                    </p:blipFill>
                    <p:spPr>
                      <a:xfrm>
                        <a:off x="9654873" y="1292583"/>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046521" y="1292583"/>
          <a:ext cx="323850" cy="657225"/>
        </p:xfrm>
        <a:graphic>
          <a:graphicData uri="http://schemas.openxmlformats.org/presentationml/2006/ole">
            <mc:AlternateContent xmlns:mc="http://schemas.openxmlformats.org/markup-compatibility/2006">
              <mc:Choice xmlns:v="urn:schemas-microsoft-com:vml" Requires="v">
                <p:oleObj spid="_x0000_s35846" name="Equation" r:id="rId11" imgW="8534400" imgH="17373600" progId="">
                  <p:embed/>
                </p:oleObj>
              </mc:Choice>
              <mc:Fallback>
                <p:oleObj name="Equation" r:id="rId11" imgW="8534400" imgH="17373600" progId="">
                  <p:embed/>
                  <p:pic>
                    <p:nvPicPr>
                      <p:cNvPr id="0" name="图片 35845"/>
                      <p:cNvPicPr>
                        <a:picLocks noChangeAspect="1"/>
                      </p:cNvPicPr>
                      <p:nvPr/>
                    </p:nvPicPr>
                    <p:blipFill>
                      <a:blip r:embed="rId12"/>
                      <a:stretch>
                        <a:fillRect/>
                      </a:stretch>
                    </p:blipFill>
                    <p:spPr>
                      <a:xfrm>
                        <a:off x="10046521" y="1292583"/>
                        <a:ext cx="323850" cy="657225"/>
                      </a:xfrm>
                      <a:prstGeom prst="rect">
                        <a:avLst/>
                      </a:prstGeom>
                      <a:noFill/>
                      <a:ln w="9525">
                        <a:noFill/>
                      </a:ln>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288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图像问题的一般解题思路</a:t>
            </a:r>
            <a:endParaRPr lang="zh-CN" altLang="en-US" dirty="0"/>
          </a:p>
          <a:p>
            <a:pPr marL="0" indent="0" eaLnBrk="0" latinLnBrk="1" hangingPunct="0">
              <a:lnSpc>
                <a:spcPct val="150000"/>
              </a:lnSpc>
              <a:spcBef>
                <a:spcPts val="145"/>
              </a:spcBef>
              <a:buNone/>
            </a:pPr>
            <a:r>
              <a:rPr lang="zh-CN" altLang="en-US" sz="13735" kern="0" spc="3531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26.jpeg"/>
          <p:cNvPicPr>
            <a:picLocks noChangeAspect="1"/>
          </p:cNvPicPr>
          <p:nvPr/>
        </p:nvPicPr>
        <p:blipFill>
          <a:blip r:embed="rId1"/>
          <a:stretch>
            <a:fillRect/>
          </a:stretch>
        </p:blipFill>
        <p:spPr>
          <a:xfrm>
            <a:off x="2726508" y="2076912"/>
            <a:ext cx="6229350" cy="376237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896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题型2　图像间的转换</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1.解决图像转换类问题的一般流程</a:t>
            </a:r>
            <a:endParaRPr lang="zh-CN" altLang="en-US" b="1" dirty="0"/>
          </a:p>
          <a:p>
            <a:pPr marL="0" indent="0" eaLnBrk="0" latinLnBrk="1" hangingPunct="0">
              <a:lnSpc>
                <a:spcPct val="150000"/>
              </a:lnSpc>
              <a:spcBef>
                <a:spcPts val="145"/>
              </a:spcBef>
              <a:buNone/>
            </a:pPr>
            <a:r>
              <a:rPr lang="zh-CN" altLang="en-US" sz="5050" kern="0" spc="65001"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81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2.解决图像转换类问题的三个关键点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(1)注意</a:t>
            </a:r>
            <a:r>
              <a:rPr lang="zh-CN" altLang="en-US" sz="2410" u="sng" kern="0" dirty="0" smtClean="0">
                <a:solidFill>
                  <a:srgbClr val="000000"/>
                </a:solidFill>
                <a:latin typeface="Times New Roman" panose="02020603050405020304" pitchFamily="65" charset="-122"/>
                <a:ea typeface="华文细黑" panose="02010600040101010101" pitchFamily="65" charset="-122"/>
              </a:rPr>
              <a:t>合理划分运动阶段,分阶段进行图像转换</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(2)注意相邻运动阶段的衔接,尤其是运动参量的衔接;</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(3)注意图像转换前后核心物理量间的定量关系,这是图像转换的依据。</a:t>
            </a:r>
            <a:endParaRPr lang="zh-CN" altLang="en-US" dirty="0"/>
          </a:p>
        </p:txBody>
      </p:sp>
      <p:pic>
        <p:nvPicPr>
          <p:cNvPr id="3" name="图片 3" descr="textimage27.jpeg"/>
          <p:cNvPicPr>
            <a:picLocks noChangeAspect="1"/>
          </p:cNvPicPr>
          <p:nvPr/>
        </p:nvPicPr>
        <p:blipFill>
          <a:blip r:embed="rId1"/>
          <a:stretch>
            <a:fillRect/>
          </a:stretch>
        </p:blipFill>
        <p:spPr>
          <a:xfrm>
            <a:off x="2440756" y="1900418"/>
            <a:ext cx="7709412" cy="1064789"/>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3044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典例4</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(2021辽宁,3,4分)</a:t>
            </a:r>
            <a:r>
              <a:rPr lang="zh-CN" altLang="en-US" sz="2410" kern="0" dirty="0" smtClean="0">
                <a:solidFill>
                  <a:srgbClr val="000000"/>
                </a:solidFill>
                <a:latin typeface="Times New Roman" panose="02020603050405020304" pitchFamily="65" charset="-122"/>
                <a:ea typeface="华文细黑" panose="02010600040101010101" pitchFamily="65" charset="-122"/>
              </a:rPr>
              <a:t>某驾校学员在教练的指导下沿直线路段练习驾驶技术,汽车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的位置</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与时间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的关系如图所示,则汽车行驶速度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与时间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的关系图像可能正确的是</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28.jpeg"/>
          <p:cNvPicPr>
            <a:picLocks noChangeAspect="1"/>
          </p:cNvPicPr>
          <p:nvPr/>
        </p:nvPicPr>
        <p:blipFill>
          <a:blip r:embed="rId1"/>
          <a:stretch>
            <a:fillRect/>
          </a:stretch>
        </p:blipFill>
        <p:spPr>
          <a:xfrm>
            <a:off x="5083962" y="2420137"/>
            <a:ext cx="1924049" cy="1485899"/>
          </a:xfrm>
          <a:prstGeom prst="rect">
            <a:avLst/>
          </a:prstGeom>
        </p:spPr>
      </p:pic>
      <p:grpSp>
        <p:nvGrpSpPr>
          <p:cNvPr id="8" name="组合 7"/>
          <p:cNvGrpSpPr/>
          <p:nvPr/>
        </p:nvGrpSpPr>
        <p:grpSpPr>
          <a:xfrm>
            <a:off x="3192367" y="4134649"/>
            <a:ext cx="5792099" cy="1428750"/>
            <a:chOff x="3192367" y="4134649"/>
            <a:chExt cx="5792099" cy="1428750"/>
          </a:xfrm>
        </p:grpSpPr>
        <p:pic>
          <p:nvPicPr>
            <p:cNvPr id="4" name="图片 4" descr="textimage29.jpeg"/>
            <p:cNvPicPr>
              <a:picLocks noChangeAspect="1"/>
            </p:cNvPicPr>
            <p:nvPr/>
          </p:nvPicPr>
          <p:blipFill>
            <a:blip r:embed="rId2" cstate="print"/>
            <a:stretch>
              <a:fillRect/>
            </a:stretch>
          </p:blipFill>
          <p:spPr>
            <a:xfrm>
              <a:off x="3192367" y="4134649"/>
              <a:ext cx="1390650" cy="1428750"/>
            </a:xfrm>
            <a:prstGeom prst="rect">
              <a:avLst/>
            </a:prstGeom>
          </p:spPr>
        </p:pic>
        <p:pic>
          <p:nvPicPr>
            <p:cNvPr id="5" name="图片 5" descr="textimage30.jpeg"/>
            <p:cNvPicPr>
              <a:picLocks noChangeAspect="1"/>
            </p:cNvPicPr>
            <p:nvPr/>
          </p:nvPicPr>
          <p:blipFill>
            <a:blip r:embed="rId3" cstate="print"/>
            <a:stretch>
              <a:fillRect/>
            </a:stretch>
          </p:blipFill>
          <p:spPr>
            <a:xfrm>
              <a:off x="4659517" y="4134649"/>
              <a:ext cx="1390650" cy="1428750"/>
            </a:xfrm>
            <a:prstGeom prst="rect">
              <a:avLst/>
            </a:prstGeom>
          </p:spPr>
        </p:pic>
        <p:pic>
          <p:nvPicPr>
            <p:cNvPr id="6" name="图片 6" descr="textimage31.jpeg"/>
            <p:cNvPicPr>
              <a:picLocks noChangeAspect="1"/>
            </p:cNvPicPr>
            <p:nvPr/>
          </p:nvPicPr>
          <p:blipFill>
            <a:blip r:embed="rId4"/>
            <a:stretch>
              <a:fillRect/>
            </a:stretch>
          </p:blipFill>
          <p:spPr>
            <a:xfrm>
              <a:off x="6126667" y="4139412"/>
              <a:ext cx="1381124" cy="1419224"/>
            </a:xfrm>
            <a:prstGeom prst="rect">
              <a:avLst/>
            </a:prstGeom>
          </p:spPr>
        </p:pic>
        <p:pic>
          <p:nvPicPr>
            <p:cNvPr id="7" name="图片 7" descr="textimage32.jpeg"/>
            <p:cNvPicPr>
              <a:picLocks noChangeAspect="1"/>
            </p:cNvPicPr>
            <p:nvPr/>
          </p:nvPicPr>
          <p:blipFill>
            <a:blip r:embed="rId5" cstate="print"/>
            <a:stretch>
              <a:fillRect/>
            </a:stretch>
          </p:blipFill>
          <p:spPr>
            <a:xfrm>
              <a:off x="7584292" y="4134649"/>
              <a:ext cx="1400174" cy="1428750"/>
            </a:xfrm>
            <a:prstGeom prst="rect">
              <a:avLst/>
            </a:prstGeom>
          </p:spPr>
        </p:pic>
      </p:grpSp>
      <p:sp>
        <p:nvSpPr>
          <p:cNvPr id="9" name="文本框 8"/>
          <p:cNvSpPr txBox="1"/>
          <p:nvPr/>
        </p:nvSpPr>
        <p:spPr>
          <a:xfrm>
            <a:off x="654806" y="1848633"/>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8656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图线的斜率表示速度,</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图像中,图线的斜率始终为正值,故汽车的运动方向</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始终为正方向。0~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时间内,图线斜率不断变大,即汽车速度不断增大;</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时间内图线</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斜率不变,即汽车速度不变;</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时间内图线斜率不断减小,即汽车速度减小。</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图线上</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对应点的纵坐标值表示速度,对应</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图像中的信息,</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925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高考变式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楷体" panose="02010609060101010101" pitchFamily="49" charset="-122"/>
                <a:ea typeface="楷体" panose="02010609060101010101" pitchFamily="49" charset="-122"/>
              </a:rPr>
              <a:t>(由</a:t>
            </a:r>
            <a:r>
              <a:rPr lang="zh-CN" altLang="en-US" sz="2410" b="1" i="1" kern="0" dirty="0" smtClean="0">
                <a:solidFill>
                  <a:srgbClr val="C00000"/>
                </a:solidFill>
                <a:latin typeface="楷体" panose="02010609060101010101" pitchFamily="49" charset="-122"/>
                <a:ea typeface="楷体" panose="02010609060101010101" pitchFamily="49" charset="-122"/>
              </a:rPr>
              <a:t>a</a:t>
            </a:r>
            <a:r>
              <a:rPr lang="zh-CN" altLang="en-US" sz="2410" b="1" kern="0" dirty="0" smtClean="0">
                <a:solidFill>
                  <a:srgbClr val="C00000"/>
                </a:solidFill>
                <a:latin typeface="楷体" panose="02010609060101010101" pitchFamily="49" charset="-122"/>
                <a:ea typeface="楷体" panose="02010609060101010101" pitchFamily="49" charset="-122"/>
              </a:rPr>
              <a:t>-</a:t>
            </a:r>
            <a:r>
              <a:rPr lang="zh-CN" altLang="en-US" sz="2410" b="1" i="1" kern="0" dirty="0" smtClean="0">
                <a:solidFill>
                  <a:srgbClr val="C00000"/>
                </a:solidFill>
                <a:latin typeface="楷体" panose="02010609060101010101" pitchFamily="49" charset="-122"/>
                <a:ea typeface="楷体" panose="02010609060101010101" pitchFamily="49" charset="-122"/>
              </a:rPr>
              <a:t>t</a:t>
            </a:r>
            <a:r>
              <a:rPr lang="zh-CN" altLang="en-US" sz="2410" b="1" kern="0" dirty="0" smtClean="0">
                <a:solidFill>
                  <a:srgbClr val="C00000"/>
                </a:solidFill>
                <a:latin typeface="楷体" panose="02010609060101010101" pitchFamily="49" charset="-122"/>
                <a:ea typeface="楷体" panose="02010609060101010101" pitchFamily="49" charset="-122"/>
              </a:rPr>
              <a:t>向</a:t>
            </a:r>
            <a:r>
              <a:rPr lang="zh-CN" altLang="en-US" sz="2410" b="1" i="1" kern="0" dirty="0" smtClean="0">
                <a:solidFill>
                  <a:srgbClr val="C00000"/>
                </a:solidFill>
                <a:latin typeface="楷体" panose="02010609060101010101" pitchFamily="49" charset="-122"/>
                <a:ea typeface="楷体" panose="02010609060101010101" pitchFamily="49" charset="-122"/>
              </a:rPr>
              <a:t>v</a:t>
            </a:r>
            <a:r>
              <a:rPr lang="zh-CN" altLang="en-US" sz="2410" b="1" kern="0" dirty="0" smtClean="0">
                <a:solidFill>
                  <a:srgbClr val="C00000"/>
                </a:solidFill>
                <a:latin typeface="楷体" panose="02010609060101010101" pitchFamily="49" charset="-122"/>
                <a:ea typeface="楷体" panose="02010609060101010101" pitchFamily="49" charset="-122"/>
              </a:rPr>
              <a:t>-</a:t>
            </a:r>
            <a:r>
              <a:rPr lang="zh-CN" altLang="en-US" sz="2410" b="1" i="1" kern="0" dirty="0" smtClean="0">
                <a:solidFill>
                  <a:srgbClr val="C00000"/>
                </a:solidFill>
                <a:latin typeface="楷体" panose="02010609060101010101" pitchFamily="49" charset="-122"/>
                <a:ea typeface="楷体" panose="02010609060101010101" pitchFamily="49" charset="-122"/>
              </a:rPr>
              <a:t>t</a:t>
            </a:r>
            <a:r>
              <a:rPr lang="zh-CN" altLang="en-US" sz="2410" b="1" kern="0" dirty="0" smtClean="0">
                <a:solidFill>
                  <a:srgbClr val="C00000"/>
                </a:solidFill>
                <a:latin typeface="楷体" panose="02010609060101010101" pitchFamily="49" charset="-122"/>
                <a:ea typeface="楷体" panose="02010609060101010101" pitchFamily="49" charset="-122"/>
              </a:rPr>
              <a:t>转换)</a:t>
            </a:r>
            <a:r>
              <a:rPr lang="zh-CN" altLang="en-US" sz="2410" kern="0" dirty="0" smtClean="0">
                <a:solidFill>
                  <a:srgbClr val="000000"/>
                </a:solidFill>
                <a:latin typeface="Times New Roman" panose="02020603050405020304" pitchFamily="65" charset="-122"/>
                <a:ea typeface="华文细黑" panose="02010600040101010101" pitchFamily="65" charset="-122"/>
              </a:rPr>
              <a:t>一物体由静止开始沿直线运动,其加速度随时间变化的规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律如图所示。取物体开始运动的方向为正方向,下列关于物体运动的</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图像正确的是</a:t>
            </a:r>
            <a:br>
              <a:rPr dirty="0"/>
            </a:b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7365" kern="0" spc="19783"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725"/>
              </a:spcBef>
              <a:buNone/>
            </a:pPr>
            <a:r>
              <a:rPr lang="zh-CN" altLang="en-US" sz="6810" kern="0" spc="111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6810" kern="0" spc="11188"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33.jpeg"/>
          <p:cNvPicPr>
            <a:picLocks noChangeAspect="1"/>
          </p:cNvPicPr>
          <p:nvPr/>
        </p:nvPicPr>
        <p:blipFill>
          <a:blip r:embed="rId1"/>
          <a:stretch>
            <a:fillRect/>
          </a:stretch>
        </p:blipFill>
        <p:spPr>
          <a:xfrm>
            <a:off x="4941086" y="2491575"/>
            <a:ext cx="2805108" cy="1549783"/>
          </a:xfrm>
          <a:prstGeom prst="rect">
            <a:avLst/>
          </a:prstGeom>
        </p:spPr>
      </p:pic>
      <p:pic>
        <p:nvPicPr>
          <p:cNvPr id="4" name="图片 4" descr="textimage34.jpeg"/>
          <p:cNvPicPr>
            <a:picLocks noChangeAspect="1"/>
          </p:cNvPicPr>
          <p:nvPr/>
        </p:nvPicPr>
        <p:blipFill>
          <a:blip r:embed="rId2"/>
          <a:stretch>
            <a:fillRect/>
          </a:stretch>
        </p:blipFill>
        <p:spPr>
          <a:xfrm>
            <a:off x="468000" y="4388370"/>
            <a:ext cx="2276475" cy="1743075"/>
          </a:xfrm>
          <a:prstGeom prst="rect">
            <a:avLst/>
          </a:prstGeom>
        </p:spPr>
      </p:pic>
      <p:pic>
        <p:nvPicPr>
          <p:cNvPr id="5" name="图片 5" descr="textimage35.jpeg"/>
          <p:cNvPicPr>
            <a:picLocks noChangeAspect="1"/>
          </p:cNvPicPr>
          <p:nvPr/>
        </p:nvPicPr>
        <p:blipFill>
          <a:blip r:embed="rId3" cstate="print"/>
          <a:stretch>
            <a:fillRect/>
          </a:stretch>
        </p:blipFill>
        <p:spPr>
          <a:xfrm>
            <a:off x="3356475" y="4388370"/>
            <a:ext cx="2285999" cy="1743074"/>
          </a:xfrm>
          <a:prstGeom prst="rect">
            <a:avLst/>
          </a:prstGeom>
        </p:spPr>
      </p:pic>
      <p:pic>
        <p:nvPicPr>
          <p:cNvPr id="6" name="图片 3" descr="textimage36.jpeg"/>
          <p:cNvPicPr>
            <a:picLocks noChangeAspect="1"/>
          </p:cNvPicPr>
          <p:nvPr/>
        </p:nvPicPr>
        <p:blipFill>
          <a:blip r:embed="rId4"/>
          <a:stretch>
            <a:fillRect/>
          </a:stretch>
        </p:blipFill>
        <p:spPr>
          <a:xfrm>
            <a:off x="6196010" y="4348963"/>
            <a:ext cx="2273932" cy="1769671"/>
          </a:xfrm>
          <a:prstGeom prst="rect">
            <a:avLst/>
          </a:prstGeom>
        </p:spPr>
      </p:pic>
      <p:pic>
        <p:nvPicPr>
          <p:cNvPr id="7" name="图片 4" descr="textimage37.jpeg"/>
          <p:cNvPicPr>
            <a:picLocks noChangeAspect="1"/>
          </p:cNvPicPr>
          <p:nvPr/>
        </p:nvPicPr>
        <p:blipFill>
          <a:blip r:embed="rId5" cstate="print"/>
          <a:stretch>
            <a:fillRect/>
          </a:stretch>
        </p:blipFill>
        <p:spPr>
          <a:xfrm>
            <a:off x="9084490" y="4348963"/>
            <a:ext cx="2283447" cy="1769671"/>
          </a:xfrm>
          <a:prstGeom prst="rect">
            <a:avLst/>
          </a:prstGeom>
        </p:spPr>
      </p:pic>
      <p:sp>
        <p:nvSpPr>
          <p:cNvPr id="8" name="文本框 8"/>
          <p:cNvSpPr txBox="1"/>
          <p:nvPr/>
        </p:nvSpPr>
        <p:spPr>
          <a:xfrm>
            <a:off x="940558"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642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平均速度和瞬时速度</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468000" y="1579882"/>
          <a:ext cx="11268000" cy="3878203"/>
        </p:xfrm>
        <a:graphic>
          <a:graphicData uri="http://schemas.openxmlformats.org/drawingml/2006/table">
            <a:tbl>
              <a:tblPr/>
              <a:tblGrid>
                <a:gridCol w="1007582"/>
                <a:gridCol w="3499618"/>
                <a:gridCol w="2253600"/>
                <a:gridCol w="2253600"/>
                <a:gridCol w="2253600"/>
              </a:tblGrid>
              <a:tr h="151213">
                <a:tc>
                  <a:txBody>
                    <a:bodyPr/>
                    <a:lstStyle/>
                    <a:p>
                      <a:pPr algn="ctr" eaLnBrk="0" latinLnBrk="1" hangingPunct="0">
                        <a:lnSpc>
                          <a:spcPct val="150000"/>
                        </a:lnSpc>
                        <a:spcBef>
                          <a:spcPts val="0"/>
                        </a:spcBef>
                      </a:pPr>
                      <a:r>
                        <a:rPr lang="zh-CN" altLang="en-US" sz="2010" kern="0" dirty="0" smtClean="0">
                          <a:solidFill>
                            <a:srgbClr val="000000"/>
                          </a:solidFill>
                          <a:latin typeface="微软雅黑" panose="020B0503020204020204" pitchFamily="34" charset="-122"/>
                          <a:ea typeface="微软雅黑" panose="020B0503020204020204" pitchFamily="34" charset="-122"/>
                        </a:rPr>
                        <a:t> </a:t>
                      </a:r>
                      <a:endParaRPr lang="zh-CN" altLang="en-US" sz="2010" kern="0" dirty="0" smtClean="0">
                        <a:solidFill>
                          <a:srgbClr val="000000"/>
                        </a:solidFill>
                        <a:latin typeface="微软雅黑" panose="020B0503020204020204" pitchFamily="34" charset="-122"/>
                        <a:ea typeface="微软雅黑" panose="020B0503020204020204" pitchFamily="34"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smtClean="0">
                          <a:solidFill>
                            <a:srgbClr val="000000"/>
                          </a:solidFill>
                          <a:latin typeface="微软雅黑" panose="020B0503020204020204" pitchFamily="34" charset="-122"/>
                          <a:ea typeface="微软雅黑" panose="020B0503020204020204" pitchFamily="34" charset="-122"/>
                        </a:rPr>
                        <a:t>平均速度</a:t>
                      </a:r>
                      <a:endParaRPr lang="zh-CN" altLang="en-US" sz="2010" kern="0" dirty="0" smtClean="0">
                        <a:solidFill>
                          <a:srgbClr val="000000"/>
                        </a:solidFill>
                        <a:latin typeface="微软雅黑" panose="020B0503020204020204" pitchFamily="34" charset="-122"/>
                        <a:ea typeface="微软雅黑" panose="020B0503020204020204" pitchFamily="34"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smtClean="0">
                          <a:solidFill>
                            <a:srgbClr val="000000"/>
                          </a:solidFill>
                          <a:latin typeface="微软雅黑" panose="020B0503020204020204" pitchFamily="34" charset="-122"/>
                          <a:ea typeface="微软雅黑" panose="020B0503020204020204" pitchFamily="34" charset="-122"/>
                        </a:rPr>
                        <a:t>瞬时速度</a:t>
                      </a:r>
                      <a:endParaRPr lang="zh-CN" altLang="en-US" sz="2010" kern="0" dirty="0" smtClean="0">
                        <a:solidFill>
                          <a:srgbClr val="000000"/>
                        </a:solidFill>
                        <a:latin typeface="微软雅黑" panose="020B0503020204020204" pitchFamily="34" charset="-122"/>
                        <a:ea typeface="微软雅黑" panose="020B0503020204020204" pitchFamily="34"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smtClean="0">
                          <a:solidFill>
                            <a:srgbClr val="000000"/>
                          </a:solidFill>
                          <a:latin typeface="微软雅黑" panose="020B0503020204020204" pitchFamily="34" charset="-122"/>
                          <a:ea typeface="微软雅黑" panose="020B0503020204020204" pitchFamily="34" charset="-122"/>
                        </a:rPr>
                        <a:t>平均速率</a:t>
                      </a:r>
                      <a:endParaRPr lang="zh-CN" altLang="en-US" sz="2010" kern="0" dirty="0" smtClean="0">
                        <a:solidFill>
                          <a:srgbClr val="000000"/>
                        </a:solidFill>
                        <a:latin typeface="微软雅黑" panose="020B0503020204020204" pitchFamily="34" charset="-122"/>
                        <a:ea typeface="微软雅黑" panose="020B0503020204020204" pitchFamily="34"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smtClean="0">
                          <a:solidFill>
                            <a:srgbClr val="000000"/>
                          </a:solidFill>
                          <a:latin typeface="微软雅黑" panose="020B0503020204020204" pitchFamily="34" charset="-122"/>
                          <a:ea typeface="微软雅黑" panose="020B0503020204020204" pitchFamily="34" charset="-122"/>
                        </a:rPr>
                        <a:t>速率</a:t>
                      </a:r>
                      <a:endParaRPr lang="zh-CN" altLang="en-US" sz="2010" kern="0" dirty="0" smtClean="0">
                        <a:solidFill>
                          <a:srgbClr val="000000"/>
                        </a:solidFill>
                        <a:latin typeface="微软雅黑" panose="020B0503020204020204" pitchFamily="34" charset="-122"/>
                        <a:ea typeface="微软雅黑" panose="020B0503020204020204" pitchFamily="34" charset="-122"/>
                      </a:endParaRPr>
                    </a:p>
                  </a:txBody>
                  <a:tcPr marL="45720" marR="45720">
                    <a:solidFill>
                      <a:schemeClr val="accent2">
                        <a:lumMod val="20000"/>
                        <a:lumOff val="80000"/>
                      </a:schemeClr>
                    </a:solidFill>
                  </a:tcPr>
                </a:tc>
              </a:tr>
              <a:tr h="130391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定义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位移与发生这段位移所用时间的比值,</a:t>
                      </a:r>
                      <a:r>
                        <a:rPr lang="zh-CN" altLang="en-US" sz="1295" kern="0" spc="-21"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107" dirty="0" smtClean="0">
                          <a:solidFill>
                            <a:srgbClr val="000000"/>
                          </a:solidFill>
                          <a:latin typeface="Times New Roman" panose="02020603050405020304" pitchFamily="65" charset="-122"/>
                          <a:ea typeface="华文细黑" panose="02010600040101010101" pitchFamily="65" charset="-122"/>
                        </a:rPr>
                        <a:t> </a:t>
                      </a:r>
                      <a:endParaRPr lang="zh-CN" altLang="en-US" sz="2590" kern="0" spc="107"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物体在某一时刻的</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路程与通过这段路</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程所用时间的比值</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瞬时速度的大小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38215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标矢性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矢量,与Δ</a:t>
                      </a:r>
                      <a:r>
                        <a:rPr lang="zh-CN" altLang="en-US" sz="2010" i="1" kern="0" dirty="0" smtClean="0">
                          <a:solidFill>
                            <a:srgbClr val="000000"/>
                          </a:solidFill>
                          <a:latin typeface="Times New Roman" panose="02020603050405020304" pitchFamily="65" charset="-122"/>
                          <a:ea typeface="华文细黑" panose="02010600040101010101" pitchFamily="65" charset="-122"/>
                        </a:rPr>
                        <a:t>x</a:t>
                      </a:r>
                      <a:r>
                        <a:rPr lang="zh-CN" altLang="en-US" sz="2010" kern="0" dirty="0" smtClean="0">
                          <a:solidFill>
                            <a:srgbClr val="000000"/>
                          </a:solidFill>
                          <a:latin typeface="Times New Roman" panose="02020603050405020304" pitchFamily="65" charset="-122"/>
                          <a:ea typeface="华文细黑" panose="02010600040101010101" pitchFamily="65" charset="-122"/>
                        </a:rPr>
                        <a:t>方向一</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致</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矢量,与某一时刻运</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动方向一致</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标量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标量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6668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联系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4">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(1)当时间趋近于零时,平均速度等于瞬时速度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(2)平均速率为0,则平均速度必为0;平均速度为0,平均速率不一定为0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hMerge="1">
                  <a:tcPr marL="45720" marR="45720"/>
                </a:tc>
                <a:tc hMerge="1">
                  <a:tcPr marL="45720" marR="45720"/>
                </a:tc>
              </a:tr>
            </a:tbl>
          </a:graphicData>
        </a:graphic>
      </p:graphicFrame>
      <p:graphicFrame>
        <p:nvGraphicFramePr>
          <p:cNvPr id="4" name="对象 3"/>
          <p:cNvGraphicFramePr>
            <a:graphicFrameLocks noChangeAspect="1"/>
          </p:cNvGraphicFramePr>
          <p:nvPr/>
        </p:nvGraphicFramePr>
        <p:xfrm>
          <a:off x="2339340" y="2843530"/>
          <a:ext cx="163830" cy="283845"/>
        </p:xfrm>
        <a:graphic>
          <a:graphicData uri="http://schemas.openxmlformats.org/presentationml/2006/ole">
            <mc:AlternateContent xmlns:mc="http://schemas.openxmlformats.org/markup-compatibility/2006">
              <mc:Choice xmlns:v="urn:schemas-microsoft-com:vml" Requires="v">
                <p:oleObj spid="_x0000_s1025" name="Equation" r:id="rId1" imgW="177165" imgH="304800" progId="Equation.DSMT4">
                  <p:embed/>
                </p:oleObj>
              </mc:Choice>
              <mc:Fallback>
                <p:oleObj name="Equation" r:id="rId1" imgW="177165" imgH="304800" progId="Equation.DSMT4">
                  <p:embed/>
                  <p:pic>
                    <p:nvPicPr>
                      <p:cNvPr id="0" name="图片 1024"/>
                      <p:cNvPicPr>
                        <a:picLocks noChangeAspect="1"/>
                      </p:cNvPicPr>
                      <p:nvPr/>
                    </p:nvPicPr>
                    <p:blipFill>
                      <a:blip r:embed="rId2"/>
                      <a:stretch>
                        <a:fillRect/>
                      </a:stretch>
                    </p:blipFill>
                    <p:spPr>
                      <a:xfrm>
                        <a:off x="2339340" y="2843530"/>
                        <a:ext cx="163830" cy="28384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664802" y="2766319"/>
          <a:ext cx="342900" cy="552450"/>
        </p:xfrm>
        <a:graphic>
          <a:graphicData uri="http://schemas.openxmlformats.org/presentationml/2006/ole">
            <mc:AlternateContent xmlns:mc="http://schemas.openxmlformats.org/markup-compatibility/2006">
              <mc:Choice xmlns:v="urn:schemas-microsoft-com:vml" Requires="v">
                <p:oleObj spid="_x0000_s1026" name="Equation" r:id="rId3" imgW="9144000" imgH="14630400" progId="">
                  <p:embed/>
                </p:oleObj>
              </mc:Choice>
              <mc:Fallback>
                <p:oleObj name="Equation" r:id="rId3" imgW="9144000" imgH="14630400" progId="">
                  <p:embed/>
                  <p:pic>
                    <p:nvPicPr>
                      <p:cNvPr id="0" name="图片 1025"/>
                      <p:cNvPicPr>
                        <a:picLocks noChangeAspect="1"/>
                      </p:cNvPicPr>
                      <p:nvPr/>
                    </p:nvPicPr>
                    <p:blipFill>
                      <a:blip r:embed="rId4"/>
                      <a:stretch>
                        <a:fillRect/>
                      </a:stretch>
                    </p:blipFill>
                    <p:spPr>
                      <a:xfrm>
                        <a:off x="2664802" y="2766319"/>
                        <a:ext cx="342900" cy="552450"/>
                      </a:xfrm>
                      <a:prstGeom prst="rect">
                        <a:avLst/>
                      </a:prstGeom>
                      <a:noFill/>
                      <a:ln w="9525">
                        <a:noFill/>
                      </a:ln>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143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根据加速度随时间变化的图像可得,0~1 s内物体做匀加速直线运动,</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,速度沿</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正方向,</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D错误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。第1 s末的速度</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m/s,1~2 s内加速度变为负值,而速度沿正方向,因此</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物体做匀减速直线运动,到第2 s末,速度减小为0,</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B错误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。2~3 s内,加速度沿正方向,初速</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度为0,物体沿正方向做匀加速直线运动,即从第2 s末开始重复前面的运动,</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A错误</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C正确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r>
              <a:rPr lang="en-US" altLang="zh-CN" sz="5000" b="1" dirty="0" smtClean="0">
                <a:solidFill>
                  <a:schemeClr val="bg1"/>
                </a:solidFill>
                <a:latin typeface="微软雅黑" panose="020B0503020204020204" pitchFamily="34" charset="-122"/>
                <a:ea typeface="微软雅黑" panose="020B0503020204020204" pitchFamily="34" charset="-122"/>
              </a:rPr>
              <a:t>2</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441135"/>
            <a:ext cx="6599869"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追及相遇问题</a:t>
            </a:r>
            <a:endParaRPr lang="zh-CN" altLang="en-US" sz="5000" b="1" dirty="0" smtClean="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0293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　追及相遇问题</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1.追及相遇问题的物理本质</a:t>
            </a:r>
            <a:endParaRPr lang="zh-CN" altLang="en-US" b="1"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追</a:t>
            </a:r>
            <a:r>
              <a:rPr lang="zh-CN" altLang="en-US" sz="2410" kern="0" dirty="0" smtClean="0">
                <a:solidFill>
                  <a:srgbClr val="000000"/>
                </a:solidFill>
                <a:latin typeface="Times New Roman" panose="02020603050405020304" pitchFamily="65" charset="-122"/>
                <a:ea typeface="华文细黑" panose="02010600040101010101" pitchFamily="65" charset="-122"/>
              </a:rPr>
              <a:t>及相遇问题的</a:t>
            </a:r>
            <a:r>
              <a:rPr lang="zh-CN" altLang="en-US" sz="2410" u="sng" kern="0" dirty="0" smtClean="0">
                <a:solidFill>
                  <a:srgbClr val="000000"/>
                </a:solidFill>
                <a:latin typeface="Times New Roman" panose="02020603050405020304" pitchFamily="65" charset="-122"/>
                <a:ea typeface="华文细黑" panose="02010600040101010101" pitchFamily="65" charset="-122"/>
              </a:rPr>
              <a:t>物理本质是研究两个物体的时空关系</a:t>
            </a:r>
            <a:r>
              <a:rPr lang="zh-CN" altLang="en-US" sz="2410" kern="0" dirty="0" smtClean="0">
                <a:solidFill>
                  <a:srgbClr val="000000"/>
                </a:solidFill>
                <a:latin typeface="Times New Roman" panose="02020603050405020304" pitchFamily="65" charset="-122"/>
                <a:ea typeface="华文细黑" panose="02010600040101010101" pitchFamily="65" charset="-122"/>
              </a:rPr>
              <a:t>,而其中的核心“相遇”是指两</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个物体在同一时刻处于同一位置。</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2.分析追及相遇问题的出发点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(1)时间关系:若同时运动同时停止,则</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相同;若两个物体运动有先后顺序,则</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先</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后</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(2)位移关系:</a:t>
            </a:r>
            <a:r>
              <a:rPr lang="zh-CN" altLang="en-US" sz="2410" u="sng" kern="0" dirty="0" smtClean="0">
                <a:solidFill>
                  <a:srgbClr val="000000"/>
                </a:solidFill>
                <a:latin typeface="Times New Roman" panose="02020603050405020304" pitchFamily="65" charset="-122"/>
                <a:ea typeface="华文细黑" panose="02010600040101010101" pitchFamily="65" charset="-122"/>
              </a:rPr>
              <a:t>在确定两物体位移关系时通常需要借助两物体运动示意图</a:t>
            </a:r>
            <a:r>
              <a:rPr lang="zh-CN" altLang="en-US" sz="2410" kern="0" dirty="0" smtClean="0">
                <a:solidFill>
                  <a:srgbClr val="000000"/>
                </a:solidFill>
                <a:latin typeface="Times New Roman" panose="02020603050405020304" pitchFamily="65" charset="-122"/>
                <a:ea typeface="华文细黑" panose="02010600040101010101" pitchFamily="65" charset="-122"/>
              </a:rPr>
              <a:t>。此外还要注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意,两物体是否从同一地点出发,如不是,还要考虑初始位置之间的距离。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(3)速度关系:</a:t>
            </a:r>
            <a:r>
              <a:rPr lang="zh-CN" altLang="en-US" sz="2410" u="sng" kern="0" dirty="0" smtClean="0">
                <a:solidFill>
                  <a:srgbClr val="000000"/>
                </a:solidFill>
                <a:latin typeface="Times New Roman" panose="02020603050405020304" pitchFamily="65" charset="-122"/>
                <a:ea typeface="华文细黑" panose="02010600040101010101" pitchFamily="65" charset="-122"/>
              </a:rPr>
              <a:t>速度相同</a:t>
            </a:r>
            <a:r>
              <a:rPr lang="zh-CN" altLang="en-US" sz="2410" kern="0" dirty="0" smtClean="0">
                <a:solidFill>
                  <a:srgbClr val="000000"/>
                </a:solidFill>
                <a:latin typeface="Times New Roman" panose="02020603050405020304" pitchFamily="65" charset="-122"/>
                <a:ea typeface="华文细黑" panose="02010600040101010101" pitchFamily="65" charset="-122"/>
              </a:rPr>
              <a:t>是判断两物体间距离最大或最小、能否追上或相撞的临界</a:t>
            </a:r>
            <a:r>
              <a:rPr lang="zh-CN" altLang="en-US" sz="2410" kern="0" dirty="0" smtClean="0">
                <a:solidFill>
                  <a:srgbClr val="000000"/>
                </a:solidFill>
                <a:latin typeface="Times New Roman" panose="02020603050405020304" pitchFamily="65" charset="-122"/>
                <a:ea typeface="华文细黑" panose="02010600040101010101" pitchFamily="65" charset="-122"/>
              </a:rPr>
              <a:t>条件。</a:t>
            </a:r>
            <a:endParaRPr lang="zh-CN"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0020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b="1" kern="0" dirty="0" smtClean="0">
                <a:solidFill>
                  <a:srgbClr val="000000"/>
                </a:solidFill>
                <a:latin typeface="Times New Roman" panose="02020603050405020304" pitchFamily="65" charset="-122"/>
                <a:ea typeface="华文细黑" panose="02010600040101010101" pitchFamily="65" charset="-122"/>
              </a:rPr>
              <a:t>.解决追及相遇问题的常用方法</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(1)情境分析法</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抓住“两物体能否同时到达空间某位置”这一关键,认真审题,挖掘题目中的隐含条件,</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建立物体运动关系的情境图。</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(2)函数分析法</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设从开始到相遇的时间为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,根据条件列位移关系方程,得到关于</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的一元二次方程,用判</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别式进行讨论。若</a:t>
            </a:r>
            <a:r>
              <a:rPr lang="zh-CN" altLang="en-US" sz="2410" i="1" kern="0" dirty="0" smtClean="0">
                <a:solidFill>
                  <a:srgbClr val="000000"/>
                </a:solidFill>
                <a:latin typeface="Times New Roman" panose="02020603050405020304" pitchFamily="65" charset="-122"/>
                <a:ea typeface="华文细黑" panose="02010600040101010101" pitchFamily="65" charset="-122"/>
              </a:rPr>
              <a:t>Δ</a:t>
            </a:r>
            <a:r>
              <a:rPr lang="zh-CN" altLang="en-US" sz="2410" kern="0" dirty="0" smtClean="0">
                <a:solidFill>
                  <a:srgbClr val="000000"/>
                </a:solidFill>
                <a:latin typeface="Times New Roman" panose="02020603050405020304" pitchFamily="65" charset="-122"/>
                <a:ea typeface="华文细黑" panose="02010600040101010101" pitchFamily="65" charset="-122"/>
              </a:rPr>
              <a:t>&gt;0,即有两个解,说明可以相遇两次;若</a:t>
            </a:r>
            <a:r>
              <a:rPr lang="zh-CN" altLang="en-US" sz="2410" i="1" kern="0" dirty="0" smtClean="0">
                <a:solidFill>
                  <a:srgbClr val="000000"/>
                </a:solidFill>
                <a:latin typeface="Times New Roman" panose="02020603050405020304" pitchFamily="65" charset="-122"/>
                <a:ea typeface="华文细黑" panose="02010600040101010101" pitchFamily="65" charset="-122"/>
              </a:rPr>
              <a:t>Δ</a:t>
            </a:r>
            <a:r>
              <a:rPr lang="zh-CN" altLang="en-US" sz="2410" kern="0" dirty="0" smtClean="0">
                <a:solidFill>
                  <a:srgbClr val="000000"/>
                </a:solidFill>
                <a:latin typeface="Times New Roman" panose="02020603050405020304" pitchFamily="65" charset="-122"/>
                <a:ea typeface="华文细黑" panose="02010600040101010101" pitchFamily="65" charset="-122"/>
              </a:rPr>
              <a:t>=0,即有一个解,说明刚好追</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上或刚好不相撞或相遇一次;若</a:t>
            </a:r>
            <a:r>
              <a:rPr lang="zh-CN" altLang="en-US" sz="2410" i="1" kern="0" dirty="0" smtClean="0">
                <a:solidFill>
                  <a:srgbClr val="000000"/>
                </a:solidFill>
                <a:latin typeface="Times New Roman" panose="02020603050405020304" pitchFamily="65" charset="-122"/>
                <a:ea typeface="华文细黑" panose="02010600040101010101" pitchFamily="65" charset="-122"/>
              </a:rPr>
              <a:t>Δ</a:t>
            </a:r>
            <a:r>
              <a:rPr lang="zh-CN" altLang="en-US" sz="2410" kern="0" dirty="0" smtClean="0">
                <a:solidFill>
                  <a:srgbClr val="000000"/>
                </a:solidFill>
                <a:latin typeface="Times New Roman" panose="02020603050405020304" pitchFamily="65" charset="-122"/>
                <a:ea typeface="华文细黑" panose="02010600040101010101" pitchFamily="65" charset="-122"/>
              </a:rPr>
              <a:t>&lt;0,说明追不上或不能相遇。</a:t>
            </a: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(3)图像分析法:在同一坐标系中画出两物体的运动学图像。</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①若为</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图像,图线相交即代表两物体相遇。</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②若为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图像,利用图线与坐标轴围成的面积进行分析。</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③若为</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图像,可转化为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图像进行分析。</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(4)相对运动分析法:以其中一个物体为参考系,确定另一个物体的相对初速度和相对加</a:t>
            </a:r>
            <a:br>
              <a:rPr lang="zh-CN" altLang="en-US"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速度,从而把研究两个物体的运动问题,转化为研究一个物体的运动问题。</a:t>
            </a:r>
            <a:endParaRPr lang="zh-CN"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49064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微软雅黑" panose="020B0503020204020204" pitchFamily="34" charset="-122"/>
                <a:ea typeface="微软雅黑" panose="020B0503020204020204" pitchFamily="34" charset="-122"/>
              </a:rPr>
              <a:t>教考衔接</a:t>
            </a:r>
            <a:endParaRPr lang="zh-CN" altLang="en-US"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468000" y="927574"/>
            <a:ext cx="11831400" cy="506446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楷体" panose="02010609060101010101" pitchFamily="49" charset="-122"/>
                <a:ea typeface="楷体" panose="02010609060101010101" pitchFamily="49" charset="-122"/>
              </a:rPr>
              <a:t>(人教版必修一P</a:t>
            </a:r>
            <a:r>
              <a:rPr lang="zh-CN" altLang="en-US" sz="1815" kern="0" baseline="-15000" dirty="0" smtClean="0">
                <a:solidFill>
                  <a:srgbClr val="000000"/>
                </a:solidFill>
                <a:latin typeface="楷体" panose="02010609060101010101" pitchFamily="49" charset="-122"/>
                <a:ea typeface="楷体" panose="02010609060101010101" pitchFamily="49" charset="-122"/>
              </a:rPr>
              <a:t>55</a:t>
            </a:r>
            <a:r>
              <a:rPr lang="zh-CN" altLang="en-US" sz="2410" kern="0" dirty="0" smtClean="0">
                <a:solidFill>
                  <a:srgbClr val="000000"/>
                </a:solidFill>
                <a:latin typeface="楷体" panose="02010609060101010101" pitchFamily="49" charset="-122"/>
                <a:ea typeface="楷体" panose="02010609060101010101" pitchFamily="49" charset="-122"/>
              </a:rPr>
              <a:t>,B组,T</a:t>
            </a:r>
            <a:r>
              <a:rPr lang="zh-CN" altLang="en-US" sz="1815" kern="0" baseline="-15000" dirty="0" smtClean="0">
                <a:solidFill>
                  <a:srgbClr val="000000"/>
                </a:solidFill>
                <a:latin typeface="楷体" panose="02010609060101010101" pitchFamily="49" charset="-122"/>
                <a:ea typeface="楷体" panose="02010609060101010101" pitchFamily="49" charset="-122"/>
              </a:rPr>
              <a:t>3</a:t>
            </a:r>
            <a:r>
              <a:rPr lang="zh-CN" altLang="en-US" sz="2410" kern="0" dirty="0" smtClean="0">
                <a:solidFill>
                  <a:srgbClr val="000000"/>
                </a:solidFill>
                <a:latin typeface="楷体" panose="02010609060101010101" pitchFamily="49" charset="-122"/>
                <a:ea typeface="楷体" panose="02010609060101010101" pitchFamily="49" charset="-122"/>
              </a:rPr>
              <a:t>改编)</a:t>
            </a:r>
            <a:r>
              <a:rPr lang="zh-CN" altLang="en-US" sz="2410" kern="0" dirty="0" smtClean="0">
                <a:solidFill>
                  <a:srgbClr val="000000"/>
                </a:solidFill>
                <a:latin typeface="Times New Roman" panose="02020603050405020304" pitchFamily="65" charset="-122"/>
                <a:ea typeface="华文细黑" panose="02010600040101010101" pitchFamily="65" charset="-122"/>
              </a:rPr>
              <a:t>在平直的公路上,一辆小汽车前方26 m处有一辆大客车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正以12 m/s的速度匀速前进,这时小汽车从静止出发以1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的加速度追赶。</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(1)(回归教材)小汽车何时追上大客车?追上时小汽车的速度有多大?追上前小汽车与大</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客车之间的最远距离是多少?</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(2)(情境变式1)在平直的公路上,一辆小汽车后方22 m处有一辆大客车正以12 m/s的速</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度匀速前进,这时小汽车从静止出发以1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的加速度运动。两车均可看成质点,且处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于平直公路的两条相邻车道上。大客车能追上小汽车吗?若不能追上,求出两车的最近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距离,若能追上,求出两车相遇的次数,以及追上时小汽车的速度。</a:t>
            </a:r>
            <a:endParaRPr lang="zh-CN"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8678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(3)(情境变式2)在平直的公路上,一辆小汽车前方有一辆大客车,某时刻两车相距60 m,</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这时大客车速度为12 m/s,正以大小为2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的加速度做减速运动,小汽车从静止出发以</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4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的加速度运动,小汽车最大速度为16 m/s。则小汽车何时追上大客车?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(4)(拓展变式)在水平轨道上有两列火车</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相距</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=600 m,</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车在后面做初速度为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加速度大小为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=2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的匀减速直线运动,而</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车同时做初速度为零、加速度为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1 m/</a:t>
            </a:r>
            <a:r>
              <a:rPr lang="zh-CN" altLang="en-US" sz="2410" kern="0" dirty="0" smtClean="0">
                <a:solidFill>
                  <a:srgbClr val="000000"/>
                </a:solidFill>
                <a:latin typeface="Times New Roman" panose="02020603050405020304" pitchFamily="65" charset="-122"/>
                <a:ea typeface="华文细黑" panose="02010600040101010101" pitchFamily="65" charset="-122"/>
              </a:rPr>
              <a:t>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的匀加速直线运动,两车运动方向相同,要使两车不相撞,求</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车的初速度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满足</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的条件</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(5)(链接高考)(2021海南,10,4分)(多选)甲、乙两人骑车沿同一平直公路运动,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=0时经过</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路边的同一路标,下列位移-时间(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)图像和速度-时间(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)图像对应的运动中,甲、乙两</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人在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时刻之前能再次相遇的是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350047"/>
            <a:ext cx="11831400" cy="1062855"/>
          </a:xfrm>
          <a:prstGeom prst="rect">
            <a:avLst/>
          </a:prstGeom>
          <a:noFill/>
        </p:spPr>
        <p:txBody>
          <a:bodyPr wrap="square" lIns="0" tIns="0" rIns="0" bIns="0" rtlCol="0">
            <a:spAutoFit/>
          </a:bodyPr>
          <a:lstStyle/>
          <a:p>
            <a:pPr marL="0" indent="0" eaLnBrk="0" latinLnBrk="1" hangingPunct="0">
              <a:lnSpc>
                <a:spcPct val="150000"/>
              </a:lnSpc>
              <a:spcBef>
                <a:spcPts val="1580"/>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答案</a:t>
            </a:r>
            <a:r>
              <a:rPr lang="zh-CN" altLang="en-US" sz="2500" b="1" dirty="0" smtClean="0">
                <a:solidFill>
                  <a:srgbClr val="DE0000"/>
                </a:solidFill>
                <a:latin typeface="微软雅黑" panose="020B0503020204020204" pitchFamily="34" charset="-122"/>
                <a:ea typeface="微软雅黑" panose="020B0503020204020204" pitchFamily="34"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(1)小汽车出发26 s时    26 m/s    98 m    (2)能追上    2次    2 m/s    22 m/s    (3)小</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汽车出发8 s时    (4)</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≤60 m/s    (5)</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BC</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3" descr="textimage38.jpeg"/>
          <p:cNvPicPr>
            <a:picLocks noChangeAspect="1"/>
          </p:cNvPicPr>
          <p:nvPr/>
        </p:nvPicPr>
        <p:blipFill>
          <a:blip r:embed="rId1" cstate="print"/>
          <a:stretch>
            <a:fillRect/>
          </a:stretch>
        </p:blipFill>
        <p:spPr>
          <a:xfrm>
            <a:off x="1385852" y="2274632"/>
            <a:ext cx="1657349" cy="1790700"/>
          </a:xfrm>
          <a:prstGeom prst="rect">
            <a:avLst/>
          </a:prstGeom>
        </p:spPr>
      </p:pic>
      <p:pic>
        <p:nvPicPr>
          <p:cNvPr id="4" name="图片 4" descr="textimage39.jpeg"/>
          <p:cNvPicPr>
            <a:picLocks noChangeAspect="1"/>
          </p:cNvPicPr>
          <p:nvPr/>
        </p:nvPicPr>
        <p:blipFill>
          <a:blip r:embed="rId2" cstate="print"/>
          <a:stretch>
            <a:fillRect/>
          </a:stretch>
        </p:blipFill>
        <p:spPr>
          <a:xfrm>
            <a:off x="3655202" y="2369882"/>
            <a:ext cx="1514474" cy="1600199"/>
          </a:xfrm>
          <a:prstGeom prst="rect">
            <a:avLst/>
          </a:prstGeom>
        </p:spPr>
      </p:pic>
      <p:pic>
        <p:nvPicPr>
          <p:cNvPr id="5" name="图片 5" descr="textimage40.jpeg"/>
          <p:cNvPicPr>
            <a:picLocks noChangeAspect="1"/>
          </p:cNvPicPr>
          <p:nvPr/>
        </p:nvPicPr>
        <p:blipFill>
          <a:blip r:embed="rId3" cstate="print"/>
          <a:stretch>
            <a:fillRect/>
          </a:stretch>
        </p:blipFill>
        <p:spPr>
          <a:xfrm>
            <a:off x="5394505" y="2271410"/>
            <a:ext cx="1431545" cy="1791801"/>
          </a:xfrm>
          <a:prstGeom prst="rect">
            <a:avLst/>
          </a:prstGeom>
        </p:spPr>
      </p:pic>
      <p:pic>
        <p:nvPicPr>
          <p:cNvPr id="6" name="图片 6" descr="textimage41.jpeg"/>
          <p:cNvPicPr>
            <a:picLocks noChangeAspect="1"/>
          </p:cNvPicPr>
          <p:nvPr/>
        </p:nvPicPr>
        <p:blipFill>
          <a:blip r:embed="rId4" cstate="print"/>
          <a:stretch>
            <a:fillRect/>
          </a:stretch>
        </p:blipFill>
        <p:spPr>
          <a:xfrm>
            <a:off x="7441416" y="2286249"/>
            <a:ext cx="1552575" cy="1762125"/>
          </a:xfrm>
          <a:prstGeom prst="rect">
            <a:avLst/>
          </a:prstGeom>
        </p:spPr>
      </p:pic>
      <p:sp>
        <p:nvSpPr>
          <p:cNvPr id="7" name="TextBox 2"/>
          <p:cNvSpPr txBox="1"/>
          <p:nvPr/>
        </p:nvSpPr>
        <p:spPr>
          <a:xfrm>
            <a:off x="468000" y="419873"/>
            <a:ext cx="11831400" cy="16094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5)(链接高考)(2021海南,10,4分)(多选)甲、乙两人骑车沿同一平直公路运动,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=0时经过</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路边的同一路标,下列位移-时间(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)图像和速度-时间(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)图像对应的运动中,甲、乙两</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人在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时刻之前能再次相遇的是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2242" y="417402"/>
            <a:ext cx="11831400" cy="5894178"/>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rPr>
              <a:t>解析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(1)当小汽车追上大客车时,小汽车与大客车的相对位移正好等于最开始时二者</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之间</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的距离,即</a:t>
            </a:r>
            <a:r>
              <a:rPr lang="zh-CN" altLang="en-US" sz="3145" kern="0" spc="-1419"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客</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d</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=26 s(另一解不合题意,舍去)</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6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追上时小汽车的速度为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汽</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=26 m/s</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追上前当两车速度相同时相距最远,从小汽车出发至两车速度相同所用时间为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120" kern="0" spc="-19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12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s,此时两车相距Δ</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d</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客</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=98 m。</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时刻两车间的距离Δ</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d</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客</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,若两车相遇,则Δ</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 s,</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=22 s,说明两车相</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遇2次(点拨:对于</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d</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客</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=0,若有两个解,说明两车相遇两次;若有一个解,说明两车相</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遇一次;若无解,说明两车不能相遇)</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追上时小汽车的速度</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 m/s,</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=22 m/s。</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2380500" y="1033213"/>
          <a:ext cx="219075" cy="657225"/>
        </p:xfrm>
        <a:graphic>
          <a:graphicData uri="http://schemas.openxmlformats.org/presentationml/2006/ole">
            <mc:AlternateContent xmlns:mc="http://schemas.openxmlformats.org/markup-compatibility/2006">
              <mc:Choice xmlns:v="urn:schemas-microsoft-com:vml" Requires="v">
                <p:oleObj spid="_x0000_s36865" name="Equation" r:id="rId1" imgW="5791200" imgH="17373600" progId="">
                  <p:embed/>
                </p:oleObj>
              </mc:Choice>
              <mc:Fallback>
                <p:oleObj name="Equation" r:id="rId1" imgW="5791200" imgH="17373600" progId="">
                  <p:embed/>
                  <p:pic>
                    <p:nvPicPr>
                      <p:cNvPr id="0" name="图片 36864"/>
                      <p:cNvPicPr>
                        <a:picLocks noChangeAspect="1"/>
                      </p:cNvPicPr>
                      <p:nvPr/>
                    </p:nvPicPr>
                    <p:blipFill>
                      <a:blip r:embed="rId2"/>
                      <a:stretch>
                        <a:fillRect/>
                      </a:stretch>
                    </p:blipFill>
                    <p:spPr>
                      <a:xfrm>
                        <a:off x="2380500" y="103321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955223" y="2340613"/>
          <a:ext cx="371475" cy="666750"/>
        </p:xfrm>
        <a:graphic>
          <a:graphicData uri="http://schemas.openxmlformats.org/presentationml/2006/ole">
            <mc:AlternateContent xmlns:mc="http://schemas.openxmlformats.org/markup-compatibility/2006">
              <mc:Choice xmlns:v="urn:schemas-microsoft-com:vml" Requires="v">
                <p:oleObj spid="_x0000_s36866" name="Equation" r:id="rId3" imgW="9753600" imgH="17678400" progId="">
                  <p:embed/>
                </p:oleObj>
              </mc:Choice>
              <mc:Fallback>
                <p:oleObj name="Equation" r:id="rId3" imgW="9753600" imgH="17678400" progId="">
                  <p:embed/>
                  <p:pic>
                    <p:nvPicPr>
                      <p:cNvPr id="0" name="图片 36865"/>
                      <p:cNvPicPr>
                        <a:picLocks noChangeAspect="1"/>
                      </p:cNvPicPr>
                      <p:nvPr/>
                    </p:nvPicPr>
                    <p:blipFill>
                      <a:blip r:embed="rId4"/>
                      <a:stretch>
                        <a:fillRect/>
                      </a:stretch>
                    </p:blipFill>
                    <p:spPr>
                      <a:xfrm>
                        <a:off x="10955223" y="2340613"/>
                        <a:ext cx="371475" cy="66675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272386" y="3054184"/>
          <a:ext cx="219075" cy="657225"/>
        </p:xfrm>
        <a:graphic>
          <a:graphicData uri="http://schemas.openxmlformats.org/presentationml/2006/ole">
            <mc:AlternateContent xmlns:mc="http://schemas.openxmlformats.org/markup-compatibility/2006">
              <mc:Choice xmlns:v="urn:schemas-microsoft-com:vml" Requires="v">
                <p:oleObj spid="_x0000_s36867" name="Equation" r:id="rId5" imgW="5791200" imgH="17373600" progId="">
                  <p:embed/>
                </p:oleObj>
              </mc:Choice>
              <mc:Fallback>
                <p:oleObj name="Equation" r:id="rId5" imgW="5791200" imgH="17373600" progId="">
                  <p:embed/>
                  <p:pic>
                    <p:nvPicPr>
                      <p:cNvPr id="0" name="图片 36866"/>
                      <p:cNvPicPr>
                        <a:picLocks noChangeAspect="1"/>
                      </p:cNvPicPr>
                      <p:nvPr/>
                    </p:nvPicPr>
                    <p:blipFill>
                      <a:blip r:embed="rId6"/>
                      <a:stretch>
                        <a:fillRect/>
                      </a:stretch>
                    </p:blipFill>
                    <p:spPr>
                      <a:xfrm>
                        <a:off x="4272386" y="3054184"/>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171825" y="3773396"/>
          <a:ext cx="219075" cy="657225"/>
        </p:xfrm>
        <a:graphic>
          <a:graphicData uri="http://schemas.openxmlformats.org/presentationml/2006/ole">
            <mc:AlternateContent xmlns:mc="http://schemas.openxmlformats.org/markup-compatibility/2006">
              <mc:Choice xmlns:v="urn:schemas-microsoft-com:vml" Requires="v">
                <p:oleObj spid="_x0000_s36868" name="Equation" r:id="rId7" imgW="5791200" imgH="17373600" progId="">
                  <p:embed/>
                </p:oleObj>
              </mc:Choice>
              <mc:Fallback>
                <p:oleObj name="Equation" r:id="rId7" imgW="5791200" imgH="17373600" progId="">
                  <p:embed/>
                  <p:pic>
                    <p:nvPicPr>
                      <p:cNvPr id="0" name="图片 36867"/>
                      <p:cNvPicPr>
                        <a:picLocks noChangeAspect="1"/>
                      </p:cNvPicPr>
                      <p:nvPr/>
                    </p:nvPicPr>
                    <p:blipFill>
                      <a:blip r:embed="rId8"/>
                      <a:stretch>
                        <a:fillRect/>
                      </a:stretch>
                    </p:blipFill>
                    <p:spPr>
                      <a:xfrm>
                        <a:off x="4171825" y="3773396"/>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969490" y="4474609"/>
          <a:ext cx="219075" cy="657225"/>
        </p:xfrm>
        <a:graphic>
          <a:graphicData uri="http://schemas.openxmlformats.org/presentationml/2006/ole">
            <mc:AlternateContent xmlns:mc="http://schemas.openxmlformats.org/markup-compatibility/2006">
              <mc:Choice xmlns:v="urn:schemas-microsoft-com:vml" Requires="v">
                <p:oleObj spid="_x0000_s36869" name="Equation" r:id="rId9" imgW="5791200" imgH="17373600" progId="">
                  <p:embed/>
                </p:oleObj>
              </mc:Choice>
              <mc:Fallback>
                <p:oleObj name="Equation" r:id="rId9" imgW="5791200" imgH="17373600" progId="">
                  <p:embed/>
                  <p:pic>
                    <p:nvPicPr>
                      <p:cNvPr id="0" name="图片 36868"/>
                      <p:cNvPicPr>
                        <a:picLocks noChangeAspect="1"/>
                      </p:cNvPicPr>
                      <p:nvPr/>
                    </p:nvPicPr>
                    <p:blipFill>
                      <a:blip r:embed="rId10"/>
                      <a:stretch>
                        <a:fillRect/>
                      </a:stretch>
                    </p:blipFill>
                    <p:spPr>
                      <a:xfrm>
                        <a:off x="2969490" y="4474609"/>
                        <a:ext cx="219075" cy="657225"/>
                      </a:xfrm>
                      <a:prstGeom prst="rect">
                        <a:avLst/>
                      </a:prstGeom>
                      <a:noFill/>
                      <a:ln w="9525">
                        <a:noFill/>
                      </a:ln>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(3)两车的</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图像如图所示,</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6190" kern="0" spc="573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26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客</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客</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可得大客车速度减为0的时间为6 s,此时大客车的位移为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客</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545" kern="0" spc="72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=36 m,小汽车</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7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加速运动的时间</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415" kern="0" spc="-34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 s,则小汽车6 s内的位移为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汽</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985" kern="0" spc="-125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汽</a:t>
            </a:r>
            <a:r>
              <a:rPr lang="zh-CN" altLang="en-US" sz="1730" kern="0" spc="-79"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汽</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=64 m,此时两车相距3</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2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 m,接下来再经过2 s小汽车追上大客车,总共用时8 s(点拨:对于做匀减速运动的物体</a:t>
            </a:r>
            <a:br>
              <a:rPr>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和存在最大速度的物体,要考虑物体减速到0和加速到最大速度的时间)。</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(4)解法一　情境分析法</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3" descr="textimage42.jpeg"/>
          <p:cNvPicPr>
            <a:picLocks noChangeAspect="1"/>
          </p:cNvPicPr>
          <p:nvPr/>
        </p:nvPicPr>
        <p:blipFill>
          <a:blip r:embed="rId1"/>
          <a:stretch>
            <a:fillRect/>
          </a:stretch>
        </p:blipFill>
        <p:spPr>
          <a:xfrm>
            <a:off x="5441152" y="1348567"/>
            <a:ext cx="1514475" cy="1562100"/>
          </a:xfrm>
          <a:prstGeom prst="rect">
            <a:avLst/>
          </a:prstGeom>
        </p:spPr>
      </p:pic>
      <p:graphicFrame>
        <p:nvGraphicFramePr>
          <p:cNvPr id="5" name="对象 4"/>
          <p:cNvGraphicFramePr>
            <a:graphicFrameLocks noChangeAspect="1"/>
          </p:cNvGraphicFramePr>
          <p:nvPr/>
        </p:nvGraphicFramePr>
        <p:xfrm>
          <a:off x="9394641" y="2933046"/>
          <a:ext cx="542925" cy="790575"/>
        </p:xfrm>
        <a:graphic>
          <a:graphicData uri="http://schemas.openxmlformats.org/presentationml/2006/ole">
            <mc:AlternateContent xmlns:mc="http://schemas.openxmlformats.org/markup-compatibility/2006">
              <mc:Choice xmlns:v="urn:schemas-microsoft-com:vml" Requires="v">
                <p:oleObj spid="_x0000_s37889" name="Equation" r:id="rId2" imgW="14325600" imgH="21031200" progId="">
                  <p:embed/>
                </p:oleObj>
              </mc:Choice>
              <mc:Fallback>
                <p:oleObj name="Equation" r:id="rId2" imgW="14325600" imgH="21031200" progId="">
                  <p:embed/>
                  <p:pic>
                    <p:nvPicPr>
                      <p:cNvPr id="0" name="图片 37888"/>
                      <p:cNvPicPr>
                        <a:picLocks noChangeAspect="1"/>
                      </p:cNvPicPr>
                      <p:nvPr/>
                    </p:nvPicPr>
                    <p:blipFill>
                      <a:blip r:embed="rId3"/>
                      <a:stretch>
                        <a:fillRect/>
                      </a:stretch>
                    </p:blipFill>
                    <p:spPr>
                      <a:xfrm>
                        <a:off x="9394641" y="2933046"/>
                        <a:ext cx="542925" cy="7905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944089" y="3779819"/>
          <a:ext cx="390524" cy="752474"/>
        </p:xfrm>
        <a:graphic>
          <a:graphicData uri="http://schemas.openxmlformats.org/presentationml/2006/ole">
            <mc:AlternateContent xmlns:mc="http://schemas.openxmlformats.org/markup-compatibility/2006">
              <mc:Choice xmlns:v="urn:schemas-microsoft-com:vml" Requires="v">
                <p:oleObj spid="_x0000_s37890" name="Equation" r:id="rId4" imgW="10363200" imgH="19812000" progId="">
                  <p:embed/>
                </p:oleObj>
              </mc:Choice>
              <mc:Fallback>
                <p:oleObj name="Equation" r:id="rId4" imgW="10363200" imgH="19812000" progId="">
                  <p:embed/>
                  <p:pic>
                    <p:nvPicPr>
                      <p:cNvPr id="0" name="图片 37889"/>
                      <p:cNvPicPr>
                        <a:picLocks noChangeAspect="1"/>
                      </p:cNvPicPr>
                      <p:nvPr/>
                    </p:nvPicPr>
                    <p:blipFill>
                      <a:blip r:embed="rId5"/>
                      <a:stretch>
                        <a:fillRect/>
                      </a:stretch>
                    </p:blipFill>
                    <p:spPr>
                      <a:xfrm>
                        <a:off x="2944089" y="3779819"/>
                        <a:ext cx="390524" cy="7524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495067" y="3778740"/>
          <a:ext cx="219075" cy="657225"/>
        </p:xfrm>
        <a:graphic>
          <a:graphicData uri="http://schemas.openxmlformats.org/presentationml/2006/ole">
            <mc:AlternateContent xmlns:mc="http://schemas.openxmlformats.org/markup-compatibility/2006">
              <mc:Choice xmlns:v="urn:schemas-microsoft-com:vml" Requires="v">
                <p:oleObj spid="_x0000_s37891" name="Equation" r:id="rId6" imgW="5791200" imgH="17373600" progId="">
                  <p:embed/>
                </p:oleObj>
              </mc:Choice>
              <mc:Fallback>
                <p:oleObj name="Equation" r:id="rId6" imgW="5791200" imgH="17373600" progId="">
                  <p:embed/>
                  <p:pic>
                    <p:nvPicPr>
                      <p:cNvPr id="0" name="图片 37890"/>
                      <p:cNvPicPr>
                        <a:picLocks noChangeAspect="1"/>
                      </p:cNvPicPr>
                      <p:nvPr/>
                    </p:nvPicPr>
                    <p:blipFill>
                      <a:blip r:embed="rId7"/>
                      <a:stretch>
                        <a:fillRect/>
                      </a:stretch>
                    </p:blipFill>
                    <p:spPr>
                      <a:xfrm>
                        <a:off x="7495067" y="3778740"/>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019257" y="3921876"/>
          <a:ext cx="209549" cy="380999"/>
        </p:xfrm>
        <a:graphic>
          <a:graphicData uri="http://schemas.openxmlformats.org/presentationml/2006/ole">
            <mc:AlternateContent xmlns:mc="http://schemas.openxmlformats.org/markup-compatibility/2006">
              <mc:Choice xmlns:v="urn:schemas-microsoft-com:vml" Requires="v">
                <p:oleObj spid="_x0000_s37892" name="Equation" r:id="rId8" imgW="5486400" imgH="10058400" progId="">
                  <p:embed/>
                </p:oleObj>
              </mc:Choice>
              <mc:Fallback>
                <p:oleObj name="Equation" r:id="rId8" imgW="5486400" imgH="10058400" progId="">
                  <p:embed/>
                  <p:pic>
                    <p:nvPicPr>
                      <p:cNvPr id="0" name="图片 37891"/>
                      <p:cNvPicPr>
                        <a:picLocks noChangeAspect="1"/>
                      </p:cNvPicPr>
                      <p:nvPr/>
                    </p:nvPicPr>
                    <p:blipFill>
                      <a:blip r:embed="rId9"/>
                      <a:stretch>
                        <a:fillRect/>
                      </a:stretch>
                    </p:blipFill>
                    <p:spPr>
                      <a:xfrm>
                        <a:off x="8019257" y="3921876"/>
                        <a:ext cx="209549" cy="380999"/>
                      </a:xfrm>
                      <a:prstGeom prst="rect">
                        <a:avLst/>
                      </a:prstGeom>
                      <a:noFill/>
                      <a:ln w="9525">
                        <a:noFill/>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7788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典例1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(2021福建,1,4分)</a:t>
            </a:r>
            <a:r>
              <a:rPr lang="zh-CN" altLang="en-US" sz="2410" kern="0" dirty="0" smtClean="0">
                <a:solidFill>
                  <a:srgbClr val="000000"/>
                </a:solidFill>
                <a:latin typeface="Times New Roman" panose="02020603050405020304" pitchFamily="65" charset="-122"/>
                <a:ea typeface="华文细黑" panose="02010600040101010101" pitchFamily="65" charset="-122"/>
              </a:rPr>
              <a:t>一游客在武夷山九曲溪乘竹筏漂流,途经双乳峰附近的</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点</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和玉女</a:t>
            </a:r>
            <a:r>
              <a:rPr lang="zh-CN" altLang="en-US" sz="2410" kern="0" dirty="0" smtClean="0">
                <a:solidFill>
                  <a:srgbClr val="000000"/>
                </a:solidFill>
                <a:latin typeface="Times New Roman" panose="02020603050405020304" pitchFamily="65" charset="-122"/>
                <a:ea typeface="华文细黑" panose="02010600040101010101" pitchFamily="65" charset="-122"/>
              </a:rPr>
              <a:t>峰附近的</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点,如图所示。已知该游客从</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点漂流到</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点的路程为5.4 km,用</a:t>
            </a:r>
            <a:r>
              <a:rPr lang="zh-CN" altLang="en-US" sz="2410" kern="0" dirty="0" smtClean="0">
                <a:solidFill>
                  <a:srgbClr val="000000"/>
                </a:solidFill>
                <a:latin typeface="Times New Roman" panose="02020603050405020304" pitchFamily="65" charset="-122"/>
                <a:ea typeface="华文细黑" panose="02010600040101010101" pitchFamily="65" charset="-122"/>
              </a:rPr>
              <a:t>时</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 </a:t>
            </a:r>
            <a:r>
              <a:rPr lang="zh-CN" altLang="en-US" sz="2410" kern="0" dirty="0" smtClean="0">
                <a:solidFill>
                  <a:srgbClr val="000000"/>
                </a:solidFill>
                <a:latin typeface="Times New Roman" panose="02020603050405020304" pitchFamily="65" charset="-122"/>
                <a:ea typeface="华文细黑" panose="02010600040101010101" pitchFamily="65" charset="-122"/>
              </a:rPr>
              <a:t>h,</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间的直线距离为1.8 km,则从</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点漂流到</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点的过程中</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.该游客的位移大小为5.4 </a:t>
            </a:r>
            <a:r>
              <a:rPr lang="zh-CN" altLang="en-US" sz="2410" kern="0" dirty="0" smtClean="0">
                <a:solidFill>
                  <a:srgbClr val="000000"/>
                </a:solidFill>
                <a:latin typeface="Times New Roman" panose="02020603050405020304" pitchFamily="65" charset="-122"/>
                <a:ea typeface="华文细黑" panose="02010600040101010101" pitchFamily="65" charset="-122"/>
              </a:rPr>
              <a:t>km</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B.该游客的平均速率为5.4 m/s</a:t>
            </a:r>
            <a:endParaRPr lang="zh-CN" altLang="en-US" dirty="0" smtClean="0">
              <a:solidFill>
                <a:prstClr val="black"/>
              </a:solidFill>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C.该游客的平均速度大小为0.5 m/s</a:t>
            </a:r>
            <a:endParaRPr lang="zh-CN" altLang="en-US" dirty="0" smtClean="0">
              <a:solidFill>
                <a:prstClr val="black"/>
              </a:solidFill>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D.若以所乘竹筏为参考系,玉女峰的平均速度为</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endParaRPr lang="zh-CN" altLang="en-US" dirty="0" smtClean="0">
              <a:solidFill>
                <a:prstClr val="black"/>
              </a:solidFill>
            </a:endParaRPr>
          </a:p>
        </p:txBody>
      </p:sp>
      <p:pic>
        <p:nvPicPr>
          <p:cNvPr id="3" name="图片 3" descr="textimage0.jpeg"/>
          <p:cNvPicPr>
            <a:picLocks noChangeAspect="1"/>
          </p:cNvPicPr>
          <p:nvPr/>
        </p:nvPicPr>
        <p:blipFill>
          <a:blip r:embed="rId1"/>
          <a:stretch>
            <a:fillRect/>
          </a:stretch>
        </p:blipFill>
        <p:spPr>
          <a:xfrm>
            <a:off x="7512854" y="2634451"/>
            <a:ext cx="3005508" cy="2059955"/>
          </a:xfrm>
          <a:prstGeom prst="rect">
            <a:avLst/>
          </a:prstGeom>
        </p:spPr>
      </p:pic>
      <p:sp>
        <p:nvSpPr>
          <p:cNvPr id="4" name="文本框 8"/>
          <p:cNvSpPr txBox="1"/>
          <p:nvPr/>
        </p:nvSpPr>
        <p:spPr>
          <a:xfrm>
            <a:off x="9155928"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2957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(关键:前车初速度小,后车初速度大。在两车速度相等前,两车的距离越来越小,若未撞</a:t>
            </a:r>
            <a:br>
              <a:rPr>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上,则速度相等后,两车的距离越来越大,所以临界情况是在速度相同时恰好不相撞)</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车,有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车,有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两车恰好不相撞时有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联立上述各式解得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=60 m/s</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故要使两车不相撞,</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车的初速度</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应满足的条件是</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≤60 m/s。</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解法二　图像分析法</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两车的</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图像,如图所示,则对</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车有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车有</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2459468" y="1867503"/>
          <a:ext cx="219074" cy="657224"/>
        </p:xfrm>
        <a:graphic>
          <a:graphicData uri="http://schemas.openxmlformats.org/presentationml/2006/ole">
            <mc:AlternateContent xmlns:mc="http://schemas.openxmlformats.org/markup-compatibility/2006">
              <mc:Choice xmlns:v="urn:schemas-microsoft-com:vml" Requires="v">
                <p:oleObj spid="_x0000_s38913" name="Equation" r:id="rId1" imgW="5791200" imgH="17373600" progId="">
                  <p:embed/>
                </p:oleObj>
              </mc:Choice>
              <mc:Fallback>
                <p:oleObj name="Equation" r:id="rId1" imgW="5791200" imgH="17373600" progId="">
                  <p:embed/>
                  <p:pic>
                    <p:nvPicPr>
                      <p:cNvPr id="0" name="图片 38912"/>
                      <p:cNvPicPr>
                        <a:picLocks noChangeAspect="1"/>
                      </p:cNvPicPr>
                      <p:nvPr/>
                    </p:nvPicPr>
                    <p:blipFill>
                      <a:blip r:embed="rId2"/>
                      <a:stretch>
                        <a:fillRect/>
                      </a:stretch>
                    </p:blipFill>
                    <p:spPr>
                      <a:xfrm>
                        <a:off x="2459468" y="1867503"/>
                        <a:ext cx="2190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045247" y="2586716"/>
          <a:ext cx="219075" cy="657224"/>
        </p:xfrm>
        <a:graphic>
          <a:graphicData uri="http://schemas.openxmlformats.org/presentationml/2006/ole">
            <mc:AlternateContent xmlns:mc="http://schemas.openxmlformats.org/markup-compatibility/2006">
              <mc:Choice xmlns:v="urn:schemas-microsoft-com:vml" Requires="v">
                <p:oleObj spid="_x0000_s38914" name="Equation" r:id="rId3" imgW="5791200" imgH="17373600" progId="">
                  <p:embed/>
                </p:oleObj>
              </mc:Choice>
              <mc:Fallback>
                <p:oleObj name="Equation" r:id="rId3" imgW="5791200" imgH="17373600" progId="">
                  <p:embed/>
                  <p:pic>
                    <p:nvPicPr>
                      <p:cNvPr id="0" name="图片 38913"/>
                      <p:cNvPicPr>
                        <a:picLocks noChangeAspect="1"/>
                      </p:cNvPicPr>
                      <p:nvPr/>
                    </p:nvPicPr>
                    <p:blipFill>
                      <a:blip r:embed="rId4"/>
                      <a:stretch>
                        <a:fillRect/>
                      </a:stretch>
                    </p:blipFill>
                    <p:spPr>
                      <a:xfrm>
                        <a:off x="2045247" y="2586716"/>
                        <a:ext cx="219075" cy="657224"/>
                      </a:xfrm>
                      <a:prstGeom prst="rect">
                        <a:avLst/>
                      </a:prstGeom>
                      <a:noFill/>
                      <a:ln w="9525">
                        <a:noFill/>
                      </a:ln>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35960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立解得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315" kern="0" spc="432"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,经</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'时间两车的位移之差为原来两车间距离</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,它可用图中的阴影面积表</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示,由图像可知</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975" kern="0" spc="-1249"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975" kern="0" spc="-1249"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275" kern="0" spc="474"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450" kern="0" spc="376"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=60 m/s,则要使两车不相撞,</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车的初速度</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3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应满足的条件是</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≤60 m/s。</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6290" kern="0" spc="5111"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300"/>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解法三　相对运动分析法</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车为参考系,</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车的初速度为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,加速度为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车追上</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车且刚好不相撞</a:t>
            </a:r>
            <a:br>
              <a:rPr>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的条件是</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=0时</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车相对于</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车的位移为</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。由0</a:t>
            </a:r>
            <a:r>
              <a:rPr lang="zh-CN" altLang="en-US" sz="1815" kern="0" baseline="59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140" kern="0" spc="-117"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=2·(-3</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=60 m/s,要使两车不</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3" descr="textimage43.jpeg"/>
          <p:cNvPicPr>
            <a:picLocks noChangeAspect="1"/>
          </p:cNvPicPr>
          <p:nvPr/>
        </p:nvPicPr>
        <p:blipFill>
          <a:blip r:embed="rId1"/>
          <a:stretch>
            <a:fillRect/>
          </a:stretch>
        </p:blipFill>
        <p:spPr>
          <a:xfrm>
            <a:off x="5226838" y="2705889"/>
            <a:ext cx="1447800" cy="1590675"/>
          </a:xfrm>
          <a:prstGeom prst="rect">
            <a:avLst/>
          </a:prstGeom>
        </p:spPr>
      </p:pic>
      <p:graphicFrame>
        <p:nvGraphicFramePr>
          <p:cNvPr id="5" name="对象 4"/>
          <p:cNvGraphicFramePr>
            <a:graphicFrameLocks noChangeAspect="1"/>
          </p:cNvGraphicFramePr>
          <p:nvPr/>
        </p:nvGraphicFramePr>
        <p:xfrm>
          <a:off x="1698723" y="784919"/>
          <a:ext cx="476249" cy="723900"/>
        </p:xfrm>
        <a:graphic>
          <a:graphicData uri="http://schemas.openxmlformats.org/presentationml/2006/ole">
            <mc:AlternateContent xmlns:mc="http://schemas.openxmlformats.org/markup-compatibility/2006">
              <mc:Choice xmlns:v="urn:schemas-microsoft-com:vml" Requires="v">
                <p:oleObj spid="_x0000_s39937" name="Equation" r:id="rId2" imgW="12496800" imgH="19202400" progId="">
                  <p:embed/>
                </p:oleObj>
              </mc:Choice>
              <mc:Fallback>
                <p:oleObj name="Equation" r:id="rId2" imgW="12496800" imgH="19202400" progId="">
                  <p:embed/>
                  <p:pic>
                    <p:nvPicPr>
                      <p:cNvPr id="0" name="图片 39936"/>
                      <p:cNvPicPr>
                        <a:picLocks noChangeAspect="1"/>
                      </p:cNvPicPr>
                      <p:nvPr/>
                    </p:nvPicPr>
                    <p:blipFill>
                      <a:blip r:embed="rId3"/>
                      <a:stretch>
                        <a:fillRect/>
                      </a:stretch>
                    </p:blipFill>
                    <p:spPr>
                      <a:xfrm>
                        <a:off x="1698723" y="784919"/>
                        <a:ext cx="476249"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687713" y="1560363"/>
          <a:ext cx="219075" cy="657225"/>
        </p:xfrm>
        <a:graphic>
          <a:graphicData uri="http://schemas.openxmlformats.org/presentationml/2006/ole">
            <mc:AlternateContent xmlns:mc="http://schemas.openxmlformats.org/markup-compatibility/2006">
              <mc:Choice xmlns:v="urn:schemas-microsoft-com:vml" Requires="v">
                <p:oleObj spid="_x0000_s39938" name="Equation" r:id="rId4" imgW="5791200" imgH="17373600" progId="">
                  <p:embed/>
                </p:oleObj>
              </mc:Choice>
              <mc:Fallback>
                <p:oleObj name="Equation" r:id="rId4" imgW="5791200" imgH="17373600" progId="">
                  <p:embed/>
                  <p:pic>
                    <p:nvPicPr>
                      <p:cNvPr id="0" name="图片 39937"/>
                      <p:cNvPicPr>
                        <a:picLocks noChangeAspect="1"/>
                      </p:cNvPicPr>
                      <p:nvPr/>
                    </p:nvPicPr>
                    <p:blipFill>
                      <a:blip r:embed="rId5"/>
                      <a:stretch>
                        <a:fillRect/>
                      </a:stretch>
                    </p:blipFill>
                    <p:spPr>
                      <a:xfrm>
                        <a:off x="2687713" y="1560363"/>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507151" y="1560363"/>
          <a:ext cx="219075" cy="657225"/>
        </p:xfrm>
        <a:graphic>
          <a:graphicData uri="http://schemas.openxmlformats.org/presentationml/2006/ole">
            <mc:AlternateContent xmlns:mc="http://schemas.openxmlformats.org/markup-compatibility/2006">
              <mc:Choice xmlns:v="urn:schemas-microsoft-com:vml" Requires="v">
                <p:oleObj spid="_x0000_s39939" name="Equation" r:id="rId6" imgW="5791200" imgH="17373600" progId="">
                  <p:embed/>
                </p:oleObj>
              </mc:Choice>
              <mc:Fallback>
                <p:oleObj name="Equation" r:id="rId6" imgW="5791200" imgH="17373600" progId="">
                  <p:embed/>
                  <p:pic>
                    <p:nvPicPr>
                      <p:cNvPr id="0" name="图片 39938"/>
                      <p:cNvPicPr>
                        <a:picLocks noChangeAspect="1"/>
                      </p:cNvPicPr>
                      <p:nvPr/>
                    </p:nvPicPr>
                    <p:blipFill>
                      <a:blip r:embed="rId7"/>
                      <a:stretch>
                        <a:fillRect/>
                      </a:stretch>
                    </p:blipFill>
                    <p:spPr>
                      <a:xfrm>
                        <a:off x="3507151" y="1560363"/>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013866" y="1571636"/>
          <a:ext cx="476250" cy="723900"/>
        </p:xfrm>
        <a:graphic>
          <a:graphicData uri="http://schemas.openxmlformats.org/presentationml/2006/ole">
            <mc:AlternateContent xmlns:mc="http://schemas.openxmlformats.org/markup-compatibility/2006">
              <mc:Choice xmlns:v="urn:schemas-microsoft-com:vml" Requires="v">
                <p:oleObj spid="_x0000_s39940" name="Equation" r:id="rId8" imgW="12496800" imgH="19202400" progId="">
                  <p:embed/>
                </p:oleObj>
              </mc:Choice>
              <mc:Fallback>
                <p:oleObj name="Equation" r:id="rId8" imgW="12496800" imgH="19202400" progId="">
                  <p:embed/>
                  <p:pic>
                    <p:nvPicPr>
                      <p:cNvPr id="0" name="图片 39939"/>
                      <p:cNvPicPr>
                        <a:picLocks noChangeAspect="1"/>
                      </p:cNvPicPr>
                      <p:nvPr/>
                    </p:nvPicPr>
                    <p:blipFill>
                      <a:blip r:embed="rId9"/>
                      <a:stretch>
                        <a:fillRect/>
                      </a:stretch>
                    </p:blipFill>
                    <p:spPr>
                      <a:xfrm>
                        <a:off x="4013866" y="1571636"/>
                        <a:ext cx="476250"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662690" y="1532346"/>
          <a:ext cx="485775" cy="762000"/>
        </p:xfrm>
        <a:graphic>
          <a:graphicData uri="http://schemas.openxmlformats.org/presentationml/2006/ole">
            <mc:AlternateContent xmlns:mc="http://schemas.openxmlformats.org/markup-compatibility/2006">
              <mc:Choice xmlns:v="urn:schemas-microsoft-com:vml" Requires="v">
                <p:oleObj spid="_x0000_s39941" name="Equation" r:id="rId10" imgW="12801600" imgH="20116800" progId="">
                  <p:embed/>
                </p:oleObj>
              </mc:Choice>
              <mc:Fallback>
                <p:oleObj name="Equation" r:id="rId10" imgW="12801600" imgH="20116800" progId="">
                  <p:embed/>
                  <p:pic>
                    <p:nvPicPr>
                      <p:cNvPr id="0" name="图片 39940"/>
                      <p:cNvPicPr>
                        <a:picLocks noChangeAspect="1"/>
                      </p:cNvPicPr>
                      <p:nvPr/>
                    </p:nvPicPr>
                    <p:blipFill>
                      <a:blip r:embed="rId11"/>
                      <a:stretch>
                        <a:fillRect/>
                      </a:stretch>
                    </p:blipFill>
                    <p:spPr>
                      <a:xfrm>
                        <a:off x="4662690" y="1532346"/>
                        <a:ext cx="485775" cy="7620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6668408" y="5651548"/>
          <a:ext cx="257175" cy="381000"/>
        </p:xfrm>
        <a:graphic>
          <a:graphicData uri="http://schemas.openxmlformats.org/presentationml/2006/ole">
            <mc:AlternateContent xmlns:mc="http://schemas.openxmlformats.org/markup-compatibility/2006">
              <mc:Choice xmlns:v="urn:schemas-microsoft-com:vml" Requires="v">
                <p:oleObj spid="_x0000_s39942" name="Equation" r:id="rId12" imgW="6705600" imgH="10058400" progId="">
                  <p:embed/>
                </p:oleObj>
              </mc:Choice>
              <mc:Fallback>
                <p:oleObj name="Equation" r:id="rId12" imgW="6705600" imgH="10058400" progId="">
                  <p:embed/>
                  <p:pic>
                    <p:nvPicPr>
                      <p:cNvPr id="0" name="图片 39941"/>
                      <p:cNvPicPr>
                        <a:picLocks noChangeAspect="1"/>
                      </p:cNvPicPr>
                      <p:nvPr/>
                    </p:nvPicPr>
                    <p:blipFill>
                      <a:blip r:embed="rId13"/>
                      <a:stretch>
                        <a:fillRect/>
                      </a:stretch>
                    </p:blipFill>
                    <p:spPr>
                      <a:xfrm>
                        <a:off x="6668408" y="5651548"/>
                        <a:ext cx="257175" cy="381000"/>
                      </a:xfrm>
                      <a:prstGeom prst="rect">
                        <a:avLst/>
                      </a:prstGeom>
                      <a:noFill/>
                      <a:ln w="9525">
                        <a:noFill/>
                      </a:ln>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7491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相撞,</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车的初速度</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应满足的条件是</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≤60 m/s。</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(5)甲、乙同一时刻从同一位置出发,</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前能再次相遇,说明</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前存在位移相等的时刻,反</a:t>
            </a:r>
            <a:br>
              <a:rPr>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映到</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图像中就是图线有交点,反映到</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图像中就是图线与时间轴所围的“面积”相</a:t>
            </a:r>
            <a:br>
              <a:rPr>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等,即位移相等。A项图中,甲、乙在</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时刻之前图线没有交点,即两人在</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时刻之前不能</a:t>
            </a:r>
            <a:br>
              <a:rPr>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再次相遇,</a:t>
            </a:r>
            <a:r>
              <a:rPr lang="zh-CN" altLang="en-US" sz="2410" kern="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;B项图中,甲、乙在</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时刻之前图线有交点(同一时刻到达同一位置),即</a:t>
            </a:r>
            <a:br>
              <a:rPr>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两人在</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时刻之前能再次相遇,</a:t>
            </a:r>
            <a:r>
              <a:rPr lang="zh-CN" altLang="en-US" sz="2410" kern="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B正确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;C项图中,甲、乙在</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时刻之前图线与时间轴所围</a:t>
            </a:r>
            <a:br>
              <a:rPr>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的“面积”有相等的时刻,即两人能再次相遇,</a:t>
            </a:r>
            <a:r>
              <a:rPr lang="zh-CN" altLang="en-US" sz="2410" kern="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;由D项图像可知,</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时刻之前,甲的</a:t>
            </a:r>
            <a:br>
              <a:rPr>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位移始终大于乙的位移,故两人不能再次相遇,</a:t>
            </a:r>
            <a:r>
              <a:rPr lang="zh-CN" altLang="en-US" sz="2410" kern="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6581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追及相遇问题的解题流程</a:t>
            </a:r>
            <a:endParaRPr lang="zh-CN" altLang="en-US" dirty="0"/>
          </a:p>
          <a:p>
            <a:pPr marL="0" indent="0" eaLnBrk="0" latinLnBrk="1" hangingPunct="0">
              <a:lnSpc>
                <a:spcPct val="150000"/>
              </a:lnSpc>
              <a:spcBef>
                <a:spcPts val="145"/>
              </a:spcBef>
              <a:buNone/>
            </a:pPr>
            <a:r>
              <a:rPr lang="zh-CN" altLang="en-US" sz="8475" kern="0" spc="61873"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160"/>
              </a:spcBef>
              <a:buNone/>
            </a:pPr>
            <a:r>
              <a:rPr lang="zh-CN" altLang="en-US" sz="2410" kern="0" dirty="0" smtClean="0">
                <a:solidFill>
                  <a:srgbClr val="000000"/>
                </a:solidFill>
                <a:latin typeface="楷体" panose="02010609060101010101" pitchFamily="49" charset="-122"/>
                <a:ea typeface="楷体" panose="02010609060101010101" pitchFamily="49" charset="-122"/>
              </a:rPr>
              <a:t>注意抓住一个条件、用好两个关系。一个条件:速度相等,这是判断两物体能否追上、</a:t>
            </a:r>
            <a:br>
              <a:rPr dirty="0">
                <a:latin typeface="楷体" panose="02010609060101010101" pitchFamily="49" charset="-122"/>
                <a:ea typeface="楷体" panose="02010609060101010101" pitchFamily="49" charset="-122"/>
              </a:rPr>
            </a:br>
            <a:r>
              <a:rPr lang="zh-CN" altLang="en-US" sz="2410" kern="0" dirty="0" smtClean="0">
                <a:solidFill>
                  <a:srgbClr val="000000"/>
                </a:solidFill>
                <a:latin typeface="楷体" panose="02010609060101010101" pitchFamily="49" charset="-122"/>
                <a:ea typeface="楷体" panose="02010609060101010101" pitchFamily="49" charset="-122"/>
              </a:rPr>
              <a:t>相撞或计算两者最远、最近距离的临界条件。两个关系:时间关系和位移关系,可以通</a:t>
            </a:r>
            <a:br>
              <a:rPr dirty="0">
                <a:latin typeface="楷体" panose="02010609060101010101" pitchFamily="49" charset="-122"/>
                <a:ea typeface="楷体" panose="02010609060101010101" pitchFamily="49" charset="-122"/>
              </a:rPr>
            </a:br>
            <a:r>
              <a:rPr lang="zh-CN" altLang="en-US" sz="2410" kern="0" dirty="0" smtClean="0">
                <a:solidFill>
                  <a:srgbClr val="000000"/>
                </a:solidFill>
                <a:latin typeface="楷体" panose="02010609060101010101" pitchFamily="49" charset="-122"/>
                <a:ea typeface="楷体" panose="02010609060101010101" pitchFamily="49" charset="-122"/>
              </a:rPr>
              <a:t>过画示意图找关系。</a:t>
            </a:r>
            <a:endParaRPr lang="zh-CN" altLang="en-US" dirty="0">
              <a:latin typeface="楷体" panose="02010609060101010101" pitchFamily="49" charset="-122"/>
              <a:ea typeface="楷体" panose="02010609060101010101" pitchFamily="49" charset="-122"/>
            </a:endParaRPr>
          </a:p>
        </p:txBody>
      </p:sp>
      <p:pic>
        <p:nvPicPr>
          <p:cNvPr id="3" name="图片 3" descr="textimage44.jpeg"/>
          <p:cNvPicPr>
            <a:picLocks noChangeAspect="1"/>
          </p:cNvPicPr>
          <p:nvPr/>
        </p:nvPicPr>
        <p:blipFill>
          <a:blip r:embed="rId1"/>
          <a:stretch>
            <a:fillRect/>
          </a:stretch>
        </p:blipFill>
        <p:spPr>
          <a:xfrm>
            <a:off x="2655069" y="2022633"/>
            <a:ext cx="6536747" cy="1630702"/>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99417" y="2441135"/>
            <a:ext cx="3004582" cy="859580"/>
          </a:xfrm>
          <a:prstGeom prst="rect">
            <a:avLst/>
          </a:prstGeom>
          <a:noFill/>
        </p:spPr>
        <p:txBody>
          <a:bodyPr wrap="square" lIns="91239" tIns="45619" rIns="91239" bIns="45619">
            <a:spAutoFit/>
          </a:bodyPr>
          <a:lstStyle/>
          <a:p>
            <a:pPr algn="ctr"/>
            <a:r>
              <a:rPr lang="zh-CN" altLang="en-US" sz="5000" b="1" dirty="0" smtClean="0">
                <a:solidFill>
                  <a:schemeClr val="bg1"/>
                </a:solidFill>
                <a:latin typeface="微软雅黑" panose="020B0503020204020204" pitchFamily="34" charset="-122"/>
                <a:ea typeface="微软雅黑" panose="020B0503020204020204" pitchFamily="34" charset="-122"/>
              </a:rPr>
              <a:t>实验</a:t>
            </a:r>
            <a:r>
              <a:rPr lang="en-US" altLang="zh-CN" sz="5000" b="1" dirty="0" smtClean="0">
                <a:solidFill>
                  <a:schemeClr val="bg1"/>
                </a:solidFill>
                <a:latin typeface="微软雅黑" panose="020B0503020204020204" pitchFamily="34" charset="-122"/>
                <a:ea typeface="微软雅黑" panose="020B0503020204020204" pitchFamily="34" charset="-122"/>
              </a:rPr>
              <a:t>1</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075826"/>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测量做直线运动物体的瞬时速度</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4801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微软雅黑" panose="020B0503020204020204" pitchFamily="34" charset="-122"/>
                <a:ea typeface="微软雅黑" panose="020B0503020204020204" pitchFamily="34" charset="-122"/>
              </a:rPr>
              <a:t>一</a:t>
            </a:r>
            <a:r>
              <a:rPr lang="zh-CN" altLang="en-US" sz="2410" b="1" kern="0" dirty="0" smtClean="0">
                <a:solidFill>
                  <a:srgbClr val="000000"/>
                </a:solidFill>
                <a:latin typeface="微软雅黑" panose="020B0503020204020204" pitchFamily="34" charset="-122"/>
                <a:ea typeface="微软雅黑" panose="020B0503020204020204" pitchFamily="34" charset="-122"/>
              </a:rPr>
              <a:t>、实验设备及装置图</a:t>
            </a:r>
            <a:endParaRPr lang="zh-CN" altLang="en-US" b="1" dirty="0">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12850" kern="0" spc="32597"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lvl="0" eaLnBrk="0" latinLnBrk="1" hangingPunct="0">
              <a:lnSpc>
                <a:spcPct val="150000"/>
              </a:lnSpc>
              <a:spcBef>
                <a:spcPts val="3880"/>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如图乙所示,将纸带跟小车连接在一起,并穿过打点计时器,纸带上的点记录了小车</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运</a:t>
            </a:r>
            <a:r>
              <a:rPr lang="zh-CN" altLang="en-US" sz="2410" kern="0" dirty="0" smtClean="0">
                <a:solidFill>
                  <a:srgbClr val="000000"/>
                </a:solidFill>
                <a:latin typeface="Times New Roman" panose="02020603050405020304" pitchFamily="65" charset="-122"/>
                <a:ea typeface="华文细黑" panose="02010600040101010101" pitchFamily="65" charset="-122"/>
              </a:rPr>
              <a:t>动时间和在不同时刻的位置信息</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45.jpeg"/>
          <p:cNvPicPr>
            <a:picLocks noChangeAspect="1"/>
          </p:cNvPicPr>
          <p:nvPr/>
        </p:nvPicPr>
        <p:blipFill>
          <a:blip r:embed="rId1" cstate="print"/>
          <a:stretch>
            <a:fillRect/>
          </a:stretch>
        </p:blipFill>
        <p:spPr>
          <a:xfrm>
            <a:off x="1512062" y="1491443"/>
            <a:ext cx="5125067" cy="3112252"/>
          </a:xfrm>
          <a:prstGeom prst="rect">
            <a:avLst/>
          </a:prstGeom>
        </p:spPr>
      </p:pic>
      <p:pic>
        <p:nvPicPr>
          <p:cNvPr id="4" name="图片 3" descr="textimage46.jpeg"/>
          <p:cNvPicPr>
            <a:picLocks noChangeAspect="1"/>
          </p:cNvPicPr>
          <p:nvPr/>
        </p:nvPicPr>
        <p:blipFill>
          <a:blip r:embed="rId2"/>
          <a:stretch>
            <a:fillRect/>
          </a:stretch>
        </p:blipFill>
        <p:spPr>
          <a:xfrm>
            <a:off x="7227102" y="2205823"/>
            <a:ext cx="2562225" cy="1485899"/>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69741"/>
          </a:xfrm>
          <a:prstGeom prst="rect">
            <a:avLst/>
          </a:prstGeom>
          <a:noFill/>
        </p:spPr>
        <p:txBody>
          <a:bodyPr wrap="square" lIns="0" tIns="0" rIns="0" bIns="0" rtlCol="0">
            <a:spAutoFit/>
          </a:bodyPr>
          <a:lstStyle/>
          <a:p>
            <a:pPr marL="0" indent="0" eaLnBrk="0" latinLnBrk="1" hangingPunct="0">
              <a:lnSpc>
                <a:spcPct val="150000"/>
              </a:lnSpc>
              <a:spcBef>
                <a:spcPts val="1160"/>
              </a:spcBef>
              <a:buNone/>
            </a:pPr>
            <a:r>
              <a:rPr lang="zh-CN" altLang="en-US" sz="2410" b="1" kern="0" dirty="0" smtClean="0">
                <a:solidFill>
                  <a:srgbClr val="000000"/>
                </a:solidFill>
                <a:latin typeface="微软雅黑" panose="020B0503020204020204" pitchFamily="34" charset="-122"/>
                <a:ea typeface="微软雅黑" panose="020B0503020204020204" pitchFamily="34" charset="-122"/>
              </a:rPr>
              <a:t>二</a:t>
            </a:r>
            <a:r>
              <a:rPr lang="zh-CN" altLang="en-US" sz="2410" b="1" kern="0" dirty="0" smtClean="0">
                <a:solidFill>
                  <a:srgbClr val="000000"/>
                </a:solidFill>
                <a:latin typeface="微软雅黑" panose="020B0503020204020204" pitchFamily="34" charset="-122"/>
                <a:ea typeface="微软雅黑" panose="020B0503020204020204" pitchFamily="34" charset="-122"/>
              </a:rPr>
              <a:t>、操作要领及注意事项</a:t>
            </a:r>
            <a:endParaRPr lang="zh-CN" altLang="en-US" b="1" dirty="0">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1.操作要领</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(1)平行:细绳、纸带与长木板平行。</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(2)靠近:小车释放前,应靠近打点计时器的位置。</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(3)先后:实验时</a:t>
            </a:r>
            <a:r>
              <a:rPr lang="zh-CN" altLang="en-US" sz="2410" u="sng" kern="0" dirty="0" smtClean="0">
                <a:solidFill>
                  <a:srgbClr val="000000"/>
                </a:solidFill>
                <a:latin typeface="Times New Roman" panose="02020603050405020304" pitchFamily="65" charset="-122"/>
                <a:ea typeface="华文细黑" panose="02010600040101010101" pitchFamily="65" charset="-122"/>
              </a:rPr>
              <a:t>先接通电源,后释放小车</a:t>
            </a:r>
            <a:r>
              <a:rPr lang="zh-CN" altLang="en-US" sz="2410" kern="0" dirty="0" smtClean="0">
                <a:solidFill>
                  <a:srgbClr val="000000"/>
                </a:solidFill>
                <a:latin typeface="Times New Roman" panose="02020603050405020304" pitchFamily="65" charset="-122"/>
                <a:ea typeface="华文细黑" panose="02010600040101010101" pitchFamily="65" charset="-122"/>
              </a:rPr>
              <a:t>;实验后</a:t>
            </a:r>
            <a:r>
              <a:rPr lang="zh-CN" altLang="en-US" sz="2410" u="sng" kern="0" dirty="0" smtClean="0">
                <a:solidFill>
                  <a:srgbClr val="000000"/>
                </a:solidFill>
                <a:latin typeface="Times New Roman" panose="02020603050405020304" pitchFamily="65" charset="-122"/>
                <a:ea typeface="华文细黑" panose="02010600040101010101" pitchFamily="65" charset="-122"/>
              </a:rPr>
              <a:t>先断开电源,后取下纸带</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(4)防撞:小车到达滑轮前让其停止运动,防止与滑轮相撞或掉下桌面摔坏</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(5)适当:悬挂槽码要适当,避免纸带打出的点太少或过于密集</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40894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.注意事项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u="sng" kern="0" dirty="0" smtClean="0">
                <a:solidFill>
                  <a:srgbClr val="000000"/>
                </a:solidFill>
                <a:latin typeface="Times New Roman" panose="02020603050405020304" pitchFamily="65" charset="-122"/>
                <a:ea typeface="华文细黑" panose="02010600040101010101" pitchFamily="65" charset="-122"/>
              </a:rPr>
              <a:t>不需要平衡摩擦力</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(2)不需要满足悬挂槽码质量远小于小车质量。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(3)区分计时点和计数点:计时点是指打点计时器在纸带上打下的点。计数点是指测量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和计算时在纸带上人为所选取的点。</a:t>
            </a:r>
            <a:endParaRPr lang="zh-CN" altLang="en-US" dirty="0"/>
          </a:p>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点拨</a:t>
            </a:r>
            <a:r>
              <a:rPr lang="zh-CN" altLang="en-US" sz="2500" b="1" dirty="0" smtClean="0">
                <a:solidFill>
                  <a:srgbClr val="DE0000"/>
                </a:solidFill>
                <a:latin typeface="微软雅黑" panose="020B0503020204020204" pitchFamily="34" charset="-122"/>
                <a:ea typeface="微软雅黑" panose="020B0503020204020204" pitchFamily="34" charset="-122"/>
              </a:rPr>
              <a:t>提醒 </a:t>
            </a:r>
            <a:endParaRPr lang="zh-CN" altLang="en-US" dirty="0"/>
          </a:p>
        </p:txBody>
      </p:sp>
      <p:pic>
        <p:nvPicPr>
          <p:cNvPr id="3" name="图片 3" descr="textimage47.jpeg"/>
          <p:cNvPicPr>
            <a:picLocks noChangeAspect="1"/>
          </p:cNvPicPr>
          <p:nvPr/>
        </p:nvPicPr>
        <p:blipFill>
          <a:blip r:embed="rId1"/>
          <a:stretch>
            <a:fillRect/>
          </a:stretch>
        </p:blipFill>
        <p:spPr>
          <a:xfrm>
            <a:off x="3226574" y="4134649"/>
            <a:ext cx="5437697" cy="1149853"/>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微软雅黑" panose="020B0503020204020204" pitchFamily="34" charset="-122"/>
                <a:ea typeface="微软雅黑" panose="020B0503020204020204" pitchFamily="34" charset="-122"/>
              </a:rPr>
              <a:t>三、数据处理</a:t>
            </a:r>
            <a:endParaRPr lang="zh-CN" altLang="en-US" b="1" dirty="0">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1.由纸带判断物体做匀变速直线运动的方法</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如图所示,0、1、2、</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为时间间隔相等的各计数点,</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为相邻两计数点间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的距离,若Δ</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(常量),则说明与纸带相连的物体的运动为匀变速直线</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运动。</a:t>
            </a:r>
            <a:endParaRPr lang="zh-CN" altLang="en-US" dirty="0"/>
          </a:p>
          <a:p>
            <a:pPr marL="0" indent="0" eaLnBrk="0" latinLnBrk="1" hangingPunct="0">
              <a:lnSpc>
                <a:spcPct val="150000"/>
              </a:lnSpc>
              <a:spcBef>
                <a:spcPts val="145"/>
              </a:spcBef>
              <a:buNone/>
            </a:pPr>
            <a:r>
              <a:rPr lang="zh-CN" altLang="en-US" sz="3675" kern="0" spc="41173"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7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2.由纸带求物体速度的方法</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匀变速直线运动某段时间中间时刻的瞬时速度等于这段时间的平均速度,即</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3090" kern="0" spc="441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48.jpeg"/>
          <p:cNvPicPr>
            <a:picLocks noChangeAspect="1"/>
          </p:cNvPicPr>
          <p:nvPr/>
        </p:nvPicPr>
        <p:blipFill>
          <a:blip r:embed="rId1"/>
          <a:stretch>
            <a:fillRect/>
          </a:stretch>
        </p:blipFill>
        <p:spPr>
          <a:xfrm>
            <a:off x="3726640" y="3561311"/>
            <a:ext cx="4866202" cy="707958"/>
          </a:xfrm>
          <a:prstGeom prst="rect">
            <a:avLst/>
          </a:prstGeom>
        </p:spPr>
      </p:pic>
      <p:graphicFrame>
        <p:nvGraphicFramePr>
          <p:cNvPr id="5" name="对象 4"/>
          <p:cNvGraphicFramePr>
            <a:graphicFrameLocks noChangeAspect="1"/>
          </p:cNvGraphicFramePr>
          <p:nvPr/>
        </p:nvGraphicFramePr>
        <p:xfrm>
          <a:off x="468000" y="5662556"/>
          <a:ext cx="952499" cy="657224"/>
        </p:xfrm>
        <a:graphic>
          <a:graphicData uri="http://schemas.openxmlformats.org/presentationml/2006/ole">
            <mc:AlternateContent xmlns:mc="http://schemas.openxmlformats.org/markup-compatibility/2006">
              <mc:Choice xmlns:v="urn:schemas-microsoft-com:vml" Requires="v">
                <p:oleObj spid="_x0000_s40961" name="Equation" r:id="rId2" imgW="25298400" imgH="17373600" progId="">
                  <p:embed/>
                </p:oleObj>
              </mc:Choice>
              <mc:Fallback>
                <p:oleObj name="Equation" r:id="rId2" imgW="25298400" imgH="17373600" progId="">
                  <p:embed/>
                  <p:pic>
                    <p:nvPicPr>
                      <p:cNvPr id="0" name="图片 40960"/>
                      <p:cNvPicPr>
                        <a:picLocks noChangeAspect="1"/>
                      </p:cNvPicPr>
                      <p:nvPr/>
                    </p:nvPicPr>
                    <p:blipFill>
                      <a:blip r:embed="rId3"/>
                      <a:stretch>
                        <a:fillRect/>
                      </a:stretch>
                    </p:blipFill>
                    <p:spPr>
                      <a:xfrm>
                        <a:off x="468000" y="5662556"/>
                        <a:ext cx="952499" cy="657224"/>
                      </a:xfrm>
                      <a:prstGeom prst="rect">
                        <a:avLst/>
                      </a:prstGeom>
                      <a:noFill/>
                      <a:ln w="9525">
                        <a:noFill/>
                      </a:ln>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0062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3.利用纸带求物体加速度的两种方法</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(1)用逐差法求加速度</a:t>
            </a:r>
            <a:endParaRPr lang="zh-CN" altLang="en-US" dirty="0"/>
          </a:p>
          <a:p>
            <a:pPr marL="0" indent="0" eaLnBrk="0" latinLnBrk="1" hangingPunct="0">
              <a:lnSpc>
                <a:spcPct val="150000"/>
              </a:lnSpc>
              <a:spcBef>
                <a:spcPts val="145"/>
              </a:spcBef>
              <a:buNone/>
            </a:pPr>
            <a:r>
              <a:rPr lang="zh-CN" altLang="en-US" sz="3285" kern="0" spc="6669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20"/>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291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30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30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681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2098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(2)用图像法求加速度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即先根据公式</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441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求出所选的各计数点对应的瞬时速度,后作出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图像,图线的</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斜率等于物体的加速度</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49.jpeg"/>
          <p:cNvPicPr>
            <a:picLocks noChangeAspect="1"/>
          </p:cNvPicPr>
          <p:nvPr/>
        </p:nvPicPr>
        <p:blipFill>
          <a:blip r:embed="rId1"/>
          <a:stretch>
            <a:fillRect/>
          </a:stretch>
        </p:blipFill>
        <p:spPr>
          <a:xfrm>
            <a:off x="1440624" y="1864590"/>
            <a:ext cx="7914201" cy="636190"/>
          </a:xfrm>
          <a:prstGeom prst="rect">
            <a:avLst/>
          </a:prstGeom>
        </p:spPr>
      </p:pic>
      <p:graphicFrame>
        <p:nvGraphicFramePr>
          <p:cNvPr id="5" name="对象 4"/>
          <p:cNvGraphicFramePr>
            <a:graphicFrameLocks noChangeAspect="1"/>
          </p:cNvGraphicFramePr>
          <p:nvPr/>
        </p:nvGraphicFramePr>
        <p:xfrm>
          <a:off x="869188" y="2659402"/>
          <a:ext cx="762000" cy="657224"/>
        </p:xfrm>
        <a:graphic>
          <a:graphicData uri="http://schemas.openxmlformats.org/presentationml/2006/ole">
            <mc:AlternateContent xmlns:mc="http://schemas.openxmlformats.org/markup-compatibility/2006">
              <mc:Choice xmlns:v="urn:schemas-microsoft-com:vml" Requires="v">
                <p:oleObj spid="_x0000_s41985" name="Equation" r:id="rId2" imgW="20116800" imgH="17373600" progId="">
                  <p:embed/>
                </p:oleObj>
              </mc:Choice>
              <mc:Fallback>
                <p:oleObj name="Equation" r:id="rId2" imgW="20116800" imgH="17373600" progId="">
                  <p:embed/>
                  <p:pic>
                    <p:nvPicPr>
                      <p:cNvPr id="0" name="图片 41984"/>
                      <p:cNvPicPr>
                        <a:picLocks noChangeAspect="1"/>
                      </p:cNvPicPr>
                      <p:nvPr/>
                    </p:nvPicPr>
                    <p:blipFill>
                      <a:blip r:embed="rId3"/>
                      <a:stretch>
                        <a:fillRect/>
                      </a:stretch>
                    </p:blipFill>
                    <p:spPr>
                      <a:xfrm>
                        <a:off x="869188" y="2659402"/>
                        <a:ext cx="762000"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108877" y="2659402"/>
          <a:ext cx="781050" cy="657225"/>
        </p:xfrm>
        <a:graphic>
          <a:graphicData uri="http://schemas.openxmlformats.org/presentationml/2006/ole">
            <mc:AlternateContent xmlns:mc="http://schemas.openxmlformats.org/markup-compatibility/2006">
              <mc:Choice xmlns:v="urn:schemas-microsoft-com:vml" Requires="v">
                <p:oleObj spid="_x0000_s41986" name="Equation" r:id="rId4" imgW="20726400" imgH="17373600" progId="">
                  <p:embed/>
                </p:oleObj>
              </mc:Choice>
              <mc:Fallback>
                <p:oleObj name="Equation" r:id="rId4" imgW="20726400" imgH="17373600" progId="">
                  <p:embed/>
                  <p:pic>
                    <p:nvPicPr>
                      <p:cNvPr id="0" name="图片 41985"/>
                      <p:cNvPicPr>
                        <a:picLocks noChangeAspect="1"/>
                      </p:cNvPicPr>
                      <p:nvPr/>
                    </p:nvPicPr>
                    <p:blipFill>
                      <a:blip r:embed="rId5"/>
                      <a:stretch>
                        <a:fillRect/>
                      </a:stretch>
                    </p:blipFill>
                    <p:spPr>
                      <a:xfrm>
                        <a:off x="2108877" y="2659402"/>
                        <a:ext cx="78105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367616" y="2659402"/>
          <a:ext cx="781049" cy="657224"/>
        </p:xfrm>
        <a:graphic>
          <a:graphicData uri="http://schemas.openxmlformats.org/presentationml/2006/ole">
            <mc:AlternateContent xmlns:mc="http://schemas.openxmlformats.org/markup-compatibility/2006">
              <mc:Choice xmlns:v="urn:schemas-microsoft-com:vml" Requires="v">
                <p:oleObj spid="_x0000_s41987" name="Equation" r:id="rId6" imgW="20726400" imgH="17373600" progId="">
                  <p:embed/>
                </p:oleObj>
              </mc:Choice>
              <mc:Fallback>
                <p:oleObj name="Equation" r:id="rId6" imgW="20726400" imgH="17373600" progId="">
                  <p:embed/>
                  <p:pic>
                    <p:nvPicPr>
                      <p:cNvPr id="0" name="图片 41986"/>
                      <p:cNvPicPr>
                        <a:picLocks noChangeAspect="1"/>
                      </p:cNvPicPr>
                      <p:nvPr/>
                    </p:nvPicPr>
                    <p:blipFill>
                      <a:blip r:embed="rId7"/>
                      <a:stretch>
                        <a:fillRect/>
                      </a:stretch>
                    </p:blipFill>
                    <p:spPr>
                      <a:xfrm>
                        <a:off x="3367616" y="2659402"/>
                        <a:ext cx="781049"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855854" y="2659402"/>
          <a:ext cx="1257300" cy="657225"/>
        </p:xfrm>
        <a:graphic>
          <a:graphicData uri="http://schemas.openxmlformats.org/presentationml/2006/ole">
            <mc:AlternateContent xmlns:mc="http://schemas.openxmlformats.org/markup-compatibility/2006">
              <mc:Choice xmlns:v="urn:schemas-microsoft-com:vml" Requires="v">
                <p:oleObj spid="_x0000_s41988" name="Equation" r:id="rId8" imgW="33223200" imgH="17373600" progId="">
                  <p:embed/>
                </p:oleObj>
              </mc:Choice>
              <mc:Fallback>
                <p:oleObj name="Equation" r:id="rId8" imgW="33223200" imgH="17373600" progId="">
                  <p:embed/>
                  <p:pic>
                    <p:nvPicPr>
                      <p:cNvPr id="0" name="图片 41987"/>
                      <p:cNvPicPr>
                        <a:picLocks noChangeAspect="1"/>
                      </p:cNvPicPr>
                      <p:nvPr/>
                    </p:nvPicPr>
                    <p:blipFill>
                      <a:blip r:embed="rId9"/>
                      <a:stretch>
                        <a:fillRect/>
                      </a:stretch>
                    </p:blipFill>
                    <p:spPr>
                      <a:xfrm>
                        <a:off x="4855854" y="2659402"/>
                        <a:ext cx="1257300"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6285728" y="2659402"/>
          <a:ext cx="3057524" cy="657224"/>
        </p:xfrm>
        <a:graphic>
          <a:graphicData uri="http://schemas.openxmlformats.org/presentationml/2006/ole">
            <mc:AlternateContent xmlns:mc="http://schemas.openxmlformats.org/markup-compatibility/2006">
              <mc:Choice xmlns:v="urn:schemas-microsoft-com:vml" Requires="v">
                <p:oleObj spid="_x0000_s41989" name="Equation" r:id="rId10" imgW="80772000" imgH="17373600" progId="">
                  <p:embed/>
                </p:oleObj>
              </mc:Choice>
              <mc:Fallback>
                <p:oleObj name="Equation" r:id="rId10" imgW="80772000" imgH="17373600" progId="">
                  <p:embed/>
                  <p:pic>
                    <p:nvPicPr>
                      <p:cNvPr id="0" name="图片 41988"/>
                      <p:cNvPicPr>
                        <a:picLocks noChangeAspect="1"/>
                      </p:cNvPicPr>
                      <p:nvPr/>
                    </p:nvPicPr>
                    <p:blipFill>
                      <a:blip r:embed="rId11"/>
                      <a:stretch>
                        <a:fillRect/>
                      </a:stretch>
                    </p:blipFill>
                    <p:spPr>
                      <a:xfrm>
                        <a:off x="6285728" y="2659402"/>
                        <a:ext cx="3057524"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2687713" y="3953535"/>
          <a:ext cx="952499" cy="657225"/>
        </p:xfrm>
        <a:graphic>
          <a:graphicData uri="http://schemas.openxmlformats.org/presentationml/2006/ole">
            <mc:AlternateContent xmlns:mc="http://schemas.openxmlformats.org/markup-compatibility/2006">
              <mc:Choice xmlns:v="urn:schemas-microsoft-com:vml" Requires="v">
                <p:oleObj spid="_x0000_s41990" name="Equation" r:id="rId12" imgW="25298400" imgH="17373600" progId="">
                  <p:embed/>
                </p:oleObj>
              </mc:Choice>
              <mc:Fallback>
                <p:oleObj name="Equation" r:id="rId12" imgW="25298400" imgH="17373600" progId="">
                  <p:embed/>
                  <p:pic>
                    <p:nvPicPr>
                      <p:cNvPr id="0" name="图片 41989"/>
                      <p:cNvPicPr>
                        <a:picLocks noChangeAspect="1"/>
                      </p:cNvPicPr>
                      <p:nvPr/>
                    </p:nvPicPr>
                    <p:blipFill>
                      <a:blip r:embed="rId13"/>
                      <a:stretch>
                        <a:fillRect/>
                      </a:stretch>
                    </p:blipFill>
                    <p:spPr>
                      <a:xfrm>
                        <a:off x="2687713" y="3953535"/>
                        <a:ext cx="952499" cy="657225"/>
                      </a:xfrm>
                      <a:prstGeom prst="rect">
                        <a:avLst/>
                      </a:prstGeom>
                      <a:noFill/>
                      <a:ln w="9525">
                        <a:noFill/>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57692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位移指的是从</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点指向</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点的有向线段,故位移大小为1.8 km,</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点漂</a:t>
            </a:r>
            <a:br>
              <a:rPr dirty="0">
                <a:latin typeface="Times New Roman" panose="02020603050405020304" pitchFamily="18" charset="0"/>
                <a:ea typeface="Tahoma" panose="020B0604030504040204" pitchFamily="34" charset="0"/>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流到</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点的路程为5.4 km,用时1 h,则平均速率</a:t>
            </a:r>
            <a:r>
              <a:rPr lang="zh-CN" altLang="en-US" sz="1610" kern="0" spc="93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51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211"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km/h=1.5 m/s,</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B错误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。该游客</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26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的平均速度大小</a:t>
            </a:r>
            <a:r>
              <a:rPr lang="zh-CN" altLang="en-US" sz="1520" kern="0" spc="-247"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88"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km/h=0.5 m/s,</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C正确</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。以玉女峰为参考系,所乘竹筏的平均速</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26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度为0.5 m/s,若以所乘竹筏为参考系,玉女峰的平均速度大小也为0.5 m/s,</a:t>
            </a:r>
            <a:r>
              <a:rPr lang="zh-CN" altLang="en-US" sz="2410" kern="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D错误</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6336401" y="1425747"/>
          <a:ext cx="323850" cy="342900"/>
        </p:xfrm>
        <a:graphic>
          <a:graphicData uri="http://schemas.openxmlformats.org/presentationml/2006/ole">
            <mc:AlternateContent xmlns:mc="http://schemas.openxmlformats.org/markup-compatibility/2006">
              <mc:Choice xmlns:v="urn:schemas-microsoft-com:vml" Requires="v">
                <p:oleObj spid="_x0000_s2049" name="Equation" r:id="rId1" imgW="8534400" imgH="9144000" progId="">
                  <p:embed/>
                </p:oleObj>
              </mc:Choice>
              <mc:Fallback>
                <p:oleObj name="Equation" r:id="rId1" imgW="8534400" imgH="9144000" progId="">
                  <p:embed/>
                  <p:pic>
                    <p:nvPicPr>
                      <p:cNvPr id="0" name="图片 2048"/>
                      <p:cNvPicPr>
                        <a:picLocks noChangeAspect="1"/>
                      </p:cNvPicPr>
                      <p:nvPr/>
                    </p:nvPicPr>
                    <p:blipFill>
                      <a:blip r:embed="rId2"/>
                      <a:stretch>
                        <a:fillRect/>
                      </a:stretch>
                    </p:blipFill>
                    <p:spPr>
                      <a:xfrm>
                        <a:off x="6336401" y="1425747"/>
                        <a:ext cx="323850" cy="342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832824" y="1292583"/>
          <a:ext cx="200025" cy="657225"/>
        </p:xfrm>
        <a:graphic>
          <a:graphicData uri="http://schemas.openxmlformats.org/presentationml/2006/ole">
            <mc:AlternateContent xmlns:mc="http://schemas.openxmlformats.org/markup-compatibility/2006">
              <mc:Choice xmlns:v="urn:schemas-microsoft-com:vml" Requires="v">
                <p:oleObj spid="_x0000_s2051" name="Equation" r:id="rId3" imgW="5181600" imgH="17373600" progId="">
                  <p:embed/>
                </p:oleObj>
              </mc:Choice>
              <mc:Fallback>
                <p:oleObj name="Equation" r:id="rId3" imgW="5181600" imgH="17373600" progId="">
                  <p:embed/>
                  <p:pic>
                    <p:nvPicPr>
                      <p:cNvPr id="0" name="图片 2050"/>
                      <p:cNvPicPr>
                        <a:picLocks noChangeAspect="1"/>
                      </p:cNvPicPr>
                      <p:nvPr/>
                    </p:nvPicPr>
                    <p:blipFill>
                      <a:blip r:embed="rId4"/>
                      <a:stretch>
                        <a:fillRect/>
                      </a:stretch>
                    </p:blipFill>
                    <p:spPr>
                      <a:xfrm>
                        <a:off x="6832824" y="1292583"/>
                        <a:ext cx="2000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205423" y="1292583"/>
          <a:ext cx="419100" cy="657225"/>
        </p:xfrm>
        <a:graphic>
          <a:graphicData uri="http://schemas.openxmlformats.org/presentationml/2006/ole">
            <mc:AlternateContent xmlns:mc="http://schemas.openxmlformats.org/markup-compatibility/2006">
              <mc:Choice xmlns:v="urn:schemas-microsoft-com:vml" Requires="v">
                <p:oleObj spid="_x0000_s2052" name="Equation" r:id="rId5" imgW="10972800" imgH="17373600" progId="">
                  <p:embed/>
                </p:oleObj>
              </mc:Choice>
              <mc:Fallback>
                <p:oleObj name="Equation" r:id="rId5" imgW="10972800" imgH="17373600" progId="">
                  <p:embed/>
                  <p:pic>
                    <p:nvPicPr>
                      <p:cNvPr id="0" name="图片 2051"/>
                      <p:cNvPicPr>
                        <a:picLocks noChangeAspect="1"/>
                      </p:cNvPicPr>
                      <p:nvPr/>
                    </p:nvPicPr>
                    <p:blipFill>
                      <a:blip r:embed="rId6"/>
                      <a:stretch>
                        <a:fillRect/>
                      </a:stretch>
                    </p:blipFill>
                    <p:spPr>
                      <a:xfrm>
                        <a:off x="7205423" y="1292583"/>
                        <a:ext cx="41910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610000" y="2173017"/>
          <a:ext cx="161925" cy="323850"/>
        </p:xfrm>
        <a:graphic>
          <a:graphicData uri="http://schemas.openxmlformats.org/presentationml/2006/ole">
            <mc:AlternateContent xmlns:mc="http://schemas.openxmlformats.org/markup-compatibility/2006">
              <mc:Choice xmlns:v="urn:schemas-microsoft-com:vml" Requires="v">
                <p:oleObj spid="_x0000_s2053" name="Equation" r:id="rId7" imgW="4267200" imgH="8534400" progId="">
                  <p:embed/>
                </p:oleObj>
              </mc:Choice>
              <mc:Fallback>
                <p:oleObj name="Equation" r:id="rId7" imgW="4267200" imgH="8534400" progId="">
                  <p:embed/>
                  <p:pic>
                    <p:nvPicPr>
                      <p:cNvPr id="0" name="图片 2052"/>
                      <p:cNvPicPr>
                        <a:picLocks noChangeAspect="1"/>
                      </p:cNvPicPr>
                      <p:nvPr/>
                    </p:nvPicPr>
                    <p:blipFill>
                      <a:blip r:embed="rId8"/>
                      <a:stretch>
                        <a:fillRect/>
                      </a:stretch>
                    </p:blipFill>
                    <p:spPr>
                      <a:xfrm>
                        <a:off x="2610000" y="2173017"/>
                        <a:ext cx="161925" cy="32385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944498" y="2039183"/>
          <a:ext cx="219075" cy="657225"/>
        </p:xfrm>
        <a:graphic>
          <a:graphicData uri="http://schemas.openxmlformats.org/presentationml/2006/ole">
            <mc:AlternateContent xmlns:mc="http://schemas.openxmlformats.org/markup-compatibility/2006">
              <mc:Choice xmlns:v="urn:schemas-microsoft-com:vml" Requires="v">
                <p:oleObj spid="_x0000_s2054" name="Equation" r:id="rId9" imgW="5791200" imgH="17373600" progId="">
                  <p:embed/>
                </p:oleObj>
              </mc:Choice>
              <mc:Fallback>
                <p:oleObj name="Equation" r:id="rId9" imgW="5791200" imgH="17373600" progId="">
                  <p:embed/>
                  <p:pic>
                    <p:nvPicPr>
                      <p:cNvPr id="0" name="图片 2053"/>
                      <p:cNvPicPr>
                        <a:picLocks noChangeAspect="1"/>
                      </p:cNvPicPr>
                      <p:nvPr/>
                    </p:nvPicPr>
                    <p:blipFill>
                      <a:blip r:embed="rId10"/>
                      <a:stretch>
                        <a:fillRect/>
                      </a:stretch>
                    </p:blipFill>
                    <p:spPr>
                      <a:xfrm>
                        <a:off x="2944498" y="2039183"/>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336146" y="2039183"/>
          <a:ext cx="380999" cy="657225"/>
        </p:xfrm>
        <a:graphic>
          <a:graphicData uri="http://schemas.openxmlformats.org/presentationml/2006/ole">
            <mc:AlternateContent xmlns:mc="http://schemas.openxmlformats.org/markup-compatibility/2006">
              <mc:Choice xmlns:v="urn:schemas-microsoft-com:vml" Requires="v">
                <p:oleObj spid="_x0000_s2055" name="Equation" r:id="rId11" imgW="10058400" imgH="17373600" progId="">
                  <p:embed/>
                </p:oleObj>
              </mc:Choice>
              <mc:Fallback>
                <p:oleObj name="Equation" r:id="rId11" imgW="10058400" imgH="17373600" progId="">
                  <p:embed/>
                  <p:pic>
                    <p:nvPicPr>
                      <p:cNvPr id="0" name="图片 2054"/>
                      <p:cNvPicPr>
                        <a:picLocks noChangeAspect="1"/>
                      </p:cNvPicPr>
                      <p:nvPr/>
                    </p:nvPicPr>
                    <p:blipFill>
                      <a:blip r:embed="rId12"/>
                      <a:stretch>
                        <a:fillRect/>
                      </a:stretch>
                    </p:blipFill>
                    <p:spPr>
                      <a:xfrm>
                        <a:off x="3336146" y="2039183"/>
                        <a:ext cx="380999" cy="657225"/>
                      </a:xfrm>
                      <a:prstGeom prst="rect">
                        <a:avLst/>
                      </a:prstGeom>
                      <a:noFill/>
                      <a:ln w="9525">
                        <a:noFill/>
                      </a:ln>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87979"/>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微软雅黑" panose="020B0503020204020204" pitchFamily="34" charset="-122"/>
                <a:ea typeface="微软雅黑" panose="020B0503020204020204" pitchFamily="34" charset="-122"/>
              </a:rPr>
              <a:t>四、误差分析及改进措施</a:t>
            </a:r>
            <a:endParaRPr lang="zh-CN" altLang="en-US" sz="2800" b="1" dirty="0" smtClean="0">
              <a:latin typeface="微软雅黑" panose="020B0503020204020204" pitchFamily="34" charset="-122"/>
              <a:ea typeface="微软雅黑" panose="020B0503020204020204" pitchFamily="34" charset="-122"/>
            </a:endParaRPr>
          </a:p>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利用平均速度来代替运动物体在某计数点对应的瞬时速度会带来系统误差。为了减</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小</a:t>
            </a:r>
            <a:r>
              <a:rPr lang="zh-CN" altLang="en-US" sz="2410" kern="0" dirty="0" smtClean="0">
                <a:solidFill>
                  <a:srgbClr val="000000"/>
                </a:solidFill>
                <a:latin typeface="Times New Roman" panose="02020603050405020304" pitchFamily="65" charset="-122"/>
                <a:ea typeface="华文细黑" panose="02010600040101010101" pitchFamily="65" charset="-122"/>
              </a:rPr>
              <a:t>误差,</a:t>
            </a:r>
            <a:r>
              <a:rPr lang="zh-CN" altLang="en-US" sz="2410" u="sng" kern="0" dirty="0" smtClean="0">
                <a:solidFill>
                  <a:srgbClr val="000000"/>
                </a:solidFill>
                <a:latin typeface="Times New Roman" panose="02020603050405020304" pitchFamily="65" charset="-122"/>
                <a:ea typeface="华文细黑" panose="02010600040101010101" pitchFamily="65" charset="-122"/>
              </a:rPr>
              <a:t>应取以计数点为中心的较小位移Δ</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x</a:t>
            </a:r>
            <a:r>
              <a:rPr lang="zh-CN" altLang="en-US" sz="2410" u="sng" kern="0" dirty="0" smtClean="0">
                <a:solidFill>
                  <a:srgbClr val="000000"/>
                </a:solidFill>
                <a:latin typeface="Times New Roman" panose="02020603050405020304" pitchFamily="65" charset="-122"/>
                <a:ea typeface="华文细黑" panose="02010600040101010101" pitchFamily="65" charset="-122"/>
              </a:rPr>
              <a:t>来求平均速度</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分段测量计数点间的距离会带来误差。减小此误差的方法:一次测出各计数点到起</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始计数点的距离,再分别计算出各计数点间的距离。</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为减小作图时产生的偶然误差,应选取合适的坐标单位,利用坐标纸作图。</a:t>
            </a:r>
            <a:endParaRPr lang="zh-CN" altLang="en-US" dirty="0"/>
          </a:p>
        </p:txBody>
      </p:sp>
    </p:spTree>
  </p:cSld>
  <p:clrMapOvr>
    <a:masterClrMapping/>
  </p:clrMapOvr>
</p:sld>
</file>

<file path=ppt/tags/tag1.xml><?xml version="1.0" encoding="utf-8"?>
<p:tagLst xmlns:p="http://schemas.openxmlformats.org/presentationml/2006/main">
  <p:tag name="TABLE_ENDDRAG_ORIGIN_RECT" val="879*430"/>
  <p:tag name="TABLE_ENDDRAG_RECT" val="36*70*879*430"/>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10.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Props10.xml><?xml version="1.0" encoding="utf-8"?>
<ds:datastoreItem xmlns:ds="http://schemas.openxmlformats.org/officeDocument/2006/customXml" ds:itemID="{78631824-987C-41FB-A87E-2E8524B12CAB}">
  <ds:schemaRefs/>
</ds:datastoreItem>
</file>

<file path=customXml/itemProps11.xml><?xml version="1.0" encoding="utf-8"?>
<ds:datastoreItem xmlns:ds="http://schemas.openxmlformats.org/officeDocument/2006/customXml" ds:itemID="{0914706A-AEAA-4EA2-A46B-77357BDCA227}">
  <ds:schemaRefs/>
</ds:datastoreItem>
</file>

<file path=customXml/itemProps12.xml><?xml version="1.0" encoding="utf-8"?>
<ds:datastoreItem xmlns:ds="http://schemas.openxmlformats.org/officeDocument/2006/customXml" ds:itemID="{AAF1AC36-B4C7-482A-AC8F-8BA14560F2EB}">
  <ds:schemaRefs/>
</ds:datastoreItem>
</file>

<file path=customXml/itemProps13.xml><?xml version="1.0" encoding="utf-8"?>
<ds:datastoreItem xmlns:ds="http://schemas.openxmlformats.org/officeDocument/2006/customXml" ds:itemID="{41360798-B320-46E3-9473-37BF9576907E}">
  <ds:schemaRefs/>
</ds:datastoreItem>
</file>

<file path=customXml/itemProps14.xml><?xml version="1.0" encoding="utf-8"?>
<ds:datastoreItem xmlns:ds="http://schemas.openxmlformats.org/officeDocument/2006/customXml" ds:itemID="{5B2578F6-7BB8-4694-A511-0325066AE9B5}">
  <ds:schemaRefs/>
</ds:datastoreItem>
</file>

<file path=customXml/itemProps15.xml><?xml version="1.0" encoding="utf-8"?>
<ds:datastoreItem xmlns:ds="http://schemas.openxmlformats.org/officeDocument/2006/customXml" ds:itemID="{5C069347-3A11-491D-BB35-3C1C08BD883C}">
  <ds:schemaRefs/>
</ds:datastoreItem>
</file>

<file path=customXml/itemProps16.xml><?xml version="1.0" encoding="utf-8"?>
<ds:datastoreItem xmlns:ds="http://schemas.openxmlformats.org/officeDocument/2006/customXml" ds:itemID="{6C03F6F2-494C-4F35-983F-280E65D98F01}">
  <ds:schemaRefs/>
</ds:datastoreItem>
</file>

<file path=customXml/itemProps17.xml><?xml version="1.0" encoding="utf-8"?>
<ds:datastoreItem xmlns:ds="http://schemas.openxmlformats.org/officeDocument/2006/customXml" ds:itemID="{6CD1D8AA-EAA7-47DF-8C46-DA51A9B07B67}">
  <ds:schemaRefs/>
</ds:datastoreItem>
</file>

<file path=customXml/itemProps18.xml><?xml version="1.0" encoding="utf-8"?>
<ds:datastoreItem xmlns:ds="http://schemas.openxmlformats.org/officeDocument/2006/customXml" ds:itemID="{991ACAB4-F83E-445A-9C86-9462C1AAB3C1}">
  <ds:schemaRefs/>
</ds:datastoreItem>
</file>

<file path=customXml/itemProps19.xml><?xml version="1.0" encoding="utf-8"?>
<ds:datastoreItem xmlns:ds="http://schemas.openxmlformats.org/officeDocument/2006/customXml" ds:itemID="{2C904703-B236-4C0B-A6C0-5F40D62EF3EB}">
  <ds:schemaRefs/>
</ds:datastoreItem>
</file>

<file path=customXml/itemProps2.xml><?xml version="1.0" encoding="utf-8"?>
<ds:datastoreItem xmlns:ds="http://schemas.openxmlformats.org/officeDocument/2006/customXml" ds:itemID="{F059F7B5-B2B8-4E58-93E6-6E9F34F2DC19}">
  <ds:schemaRefs/>
</ds:datastoreItem>
</file>

<file path=customXml/itemProps20.xml><?xml version="1.0" encoding="utf-8"?>
<ds:datastoreItem xmlns:ds="http://schemas.openxmlformats.org/officeDocument/2006/customXml" ds:itemID="{3DD4F573-5F11-423A-A615-C7FDD3B86D07}">
  <ds:schemaRefs/>
</ds:datastoreItem>
</file>

<file path=customXml/itemProps21.xml><?xml version="1.0" encoding="utf-8"?>
<ds:datastoreItem xmlns:ds="http://schemas.openxmlformats.org/officeDocument/2006/customXml" ds:itemID="{F30118B8-463E-4D3F-BFBA-AFC7BD50FD79}">
  <ds:schemaRefs/>
</ds:datastoreItem>
</file>

<file path=customXml/itemProps22.xml><?xml version="1.0" encoding="utf-8"?>
<ds:datastoreItem xmlns:ds="http://schemas.openxmlformats.org/officeDocument/2006/customXml" ds:itemID="{0B245651-BF9A-45E2-B8F5-0EB93A48F6B9}">
  <ds:schemaRefs/>
</ds:datastoreItem>
</file>

<file path=customXml/itemProps23.xml><?xml version="1.0" encoding="utf-8"?>
<ds:datastoreItem xmlns:ds="http://schemas.openxmlformats.org/officeDocument/2006/customXml" ds:itemID="{5FFDCFB0-CD24-456B-A2AA-136C27A7D811}">
  <ds:schemaRefs/>
</ds:datastoreItem>
</file>

<file path=customXml/itemProps24.xml><?xml version="1.0" encoding="utf-8"?>
<ds:datastoreItem xmlns:ds="http://schemas.openxmlformats.org/officeDocument/2006/customXml" ds:itemID="{0348FB31-A806-4352-9214-AC339F4B749F}">
  <ds:schemaRefs/>
</ds:datastoreItem>
</file>

<file path=customXml/itemProps25.xml><?xml version="1.0" encoding="utf-8"?>
<ds:datastoreItem xmlns:ds="http://schemas.openxmlformats.org/officeDocument/2006/customXml" ds:itemID="{1A5B2F0D-B93C-423E-963A-25905F325D04}">
  <ds:schemaRefs/>
</ds:datastoreItem>
</file>

<file path=customXml/itemProps26.xml><?xml version="1.0" encoding="utf-8"?>
<ds:datastoreItem xmlns:ds="http://schemas.openxmlformats.org/officeDocument/2006/customXml" ds:itemID="{F18AF522-01CB-4FF2-8F40-4D87E07BAF16}">
  <ds:schemaRefs/>
</ds:datastoreItem>
</file>

<file path=customXml/itemProps27.xml><?xml version="1.0" encoding="utf-8"?>
<ds:datastoreItem xmlns:ds="http://schemas.openxmlformats.org/officeDocument/2006/customXml" ds:itemID="{CAC07D7B-4455-430C-8590-A5197E284D49}">
  <ds:schemaRefs/>
</ds:datastoreItem>
</file>

<file path=customXml/itemProps28.xml><?xml version="1.0" encoding="utf-8"?>
<ds:datastoreItem xmlns:ds="http://schemas.openxmlformats.org/officeDocument/2006/customXml" ds:itemID="{7DF7E489-D0DD-4D06-B380-0556901A939B}">
  <ds:schemaRefs/>
</ds:datastoreItem>
</file>

<file path=customXml/itemProps29.xml><?xml version="1.0" encoding="utf-8"?>
<ds:datastoreItem xmlns:ds="http://schemas.openxmlformats.org/officeDocument/2006/customXml" ds:itemID="{E0447AEE-3357-47D6-BFD8-4D0541B36A29}">
  <ds:schemaRefs/>
</ds:datastoreItem>
</file>

<file path=customXml/itemProps3.xml><?xml version="1.0" encoding="utf-8"?>
<ds:datastoreItem xmlns:ds="http://schemas.openxmlformats.org/officeDocument/2006/customXml" ds:itemID="{9A8433E0-E606-4F91-9286-89231187CC76}">
  <ds:schemaRefs/>
</ds:datastoreItem>
</file>

<file path=customXml/itemProps30.xml><?xml version="1.0" encoding="utf-8"?>
<ds:datastoreItem xmlns:ds="http://schemas.openxmlformats.org/officeDocument/2006/customXml" ds:itemID="{1AC898FB-51B1-4172-950B-ED5E8D847A5A}">
  <ds:schemaRefs/>
</ds:datastoreItem>
</file>

<file path=customXml/itemProps31.xml><?xml version="1.0" encoding="utf-8"?>
<ds:datastoreItem xmlns:ds="http://schemas.openxmlformats.org/officeDocument/2006/customXml" ds:itemID="{5E2B131C-391D-4211-92DF-85151D3CD819}">
  <ds:schemaRefs/>
</ds:datastoreItem>
</file>

<file path=customXml/itemProps32.xml><?xml version="1.0" encoding="utf-8"?>
<ds:datastoreItem xmlns:ds="http://schemas.openxmlformats.org/officeDocument/2006/customXml" ds:itemID="{85B8CC03-B26E-4917-9DED-361DB7BC6FFD}">
  <ds:schemaRefs/>
</ds:datastoreItem>
</file>

<file path=customXml/itemProps33.xml><?xml version="1.0" encoding="utf-8"?>
<ds:datastoreItem xmlns:ds="http://schemas.openxmlformats.org/officeDocument/2006/customXml" ds:itemID="{207E0ABA-CF40-4B73-940C-8A4D6CBCD39E}">
  <ds:schemaRefs/>
</ds:datastoreItem>
</file>

<file path=customXml/itemProps34.xml><?xml version="1.0" encoding="utf-8"?>
<ds:datastoreItem xmlns:ds="http://schemas.openxmlformats.org/officeDocument/2006/customXml" ds:itemID="{74D44F48-0DE9-4FA2-91B8-518806A2211E}">
  <ds:schemaRefs/>
</ds:datastoreItem>
</file>

<file path=customXml/itemProps35.xml><?xml version="1.0" encoding="utf-8"?>
<ds:datastoreItem xmlns:ds="http://schemas.openxmlformats.org/officeDocument/2006/customXml" ds:itemID="{94661BF1-5CB6-41A5-B283-D0942E42374C}">
  <ds:schemaRefs/>
</ds:datastoreItem>
</file>

<file path=customXml/itemProps36.xml><?xml version="1.0" encoding="utf-8"?>
<ds:datastoreItem xmlns:ds="http://schemas.openxmlformats.org/officeDocument/2006/customXml" ds:itemID="{81F0DF85-9A5C-47D3-9279-50F0F207D5E1}">
  <ds:schemaRefs/>
</ds:datastoreItem>
</file>

<file path=customXml/itemProps37.xml><?xml version="1.0" encoding="utf-8"?>
<ds:datastoreItem xmlns:ds="http://schemas.openxmlformats.org/officeDocument/2006/customXml" ds:itemID="{A7EC7A88-E6C4-453A-A7E3-E24D9B307C1B}">
  <ds:schemaRefs/>
</ds:datastoreItem>
</file>

<file path=customXml/itemProps38.xml><?xml version="1.0" encoding="utf-8"?>
<ds:datastoreItem xmlns:ds="http://schemas.openxmlformats.org/officeDocument/2006/customXml" ds:itemID="{C084DDD8-0D39-427D-A9A1-1AE102D7496B}">
  <ds:schemaRefs/>
</ds:datastoreItem>
</file>

<file path=customXml/itemProps39.xml><?xml version="1.0" encoding="utf-8"?>
<ds:datastoreItem xmlns:ds="http://schemas.openxmlformats.org/officeDocument/2006/customXml" ds:itemID="{914CE1CE-D71D-4562-BFAF-EE9E229144CC}">
  <ds:schemaRefs/>
</ds:datastoreItem>
</file>

<file path=customXml/itemProps4.xml><?xml version="1.0" encoding="utf-8"?>
<ds:datastoreItem xmlns:ds="http://schemas.openxmlformats.org/officeDocument/2006/customXml" ds:itemID="{DD3B4780-28EF-428A-B667-BE6413848D43}">
  <ds:schemaRefs/>
</ds:datastoreItem>
</file>

<file path=customXml/itemProps40.xml><?xml version="1.0" encoding="utf-8"?>
<ds:datastoreItem xmlns:ds="http://schemas.openxmlformats.org/officeDocument/2006/customXml" ds:itemID="{B86E0ED4-8EBC-487B-A294-52BF9E7368B8}">
  <ds:schemaRefs/>
</ds:datastoreItem>
</file>

<file path=customXml/itemProps41.xml><?xml version="1.0" encoding="utf-8"?>
<ds:datastoreItem xmlns:ds="http://schemas.openxmlformats.org/officeDocument/2006/customXml" ds:itemID="{54D17B84-846A-4DC8-BD56-323BB674B989}">
  <ds:schemaRefs/>
</ds:datastoreItem>
</file>

<file path=customXml/itemProps42.xml><?xml version="1.0" encoding="utf-8"?>
<ds:datastoreItem xmlns:ds="http://schemas.openxmlformats.org/officeDocument/2006/customXml" ds:itemID="{619D3F42-BC31-469A-B4B0-971BE490E1F7}">
  <ds:schemaRefs/>
</ds:datastoreItem>
</file>

<file path=customXml/itemProps43.xml><?xml version="1.0" encoding="utf-8"?>
<ds:datastoreItem xmlns:ds="http://schemas.openxmlformats.org/officeDocument/2006/customXml" ds:itemID="{D9D9DE7E-FDAB-406B-8BAB-050201CC6C95}">
  <ds:schemaRefs/>
</ds:datastoreItem>
</file>

<file path=customXml/itemProps44.xml><?xml version="1.0" encoding="utf-8"?>
<ds:datastoreItem xmlns:ds="http://schemas.openxmlformats.org/officeDocument/2006/customXml" ds:itemID="{13625E1F-01E5-47E4-9102-CC0F3A1D39CF}">
  <ds:schemaRefs/>
</ds:datastoreItem>
</file>

<file path=customXml/itemProps45.xml><?xml version="1.0" encoding="utf-8"?>
<ds:datastoreItem xmlns:ds="http://schemas.openxmlformats.org/officeDocument/2006/customXml" ds:itemID="{220968E1-E0EC-4F92-A793-B146B6DE181B}">
  <ds:schemaRefs/>
</ds:datastoreItem>
</file>

<file path=customXml/itemProps46.xml><?xml version="1.0" encoding="utf-8"?>
<ds:datastoreItem xmlns:ds="http://schemas.openxmlformats.org/officeDocument/2006/customXml" ds:itemID="{E2562691-F6FB-4B0A-BD7B-27D6595E7E6A}">
  <ds:schemaRefs/>
</ds:datastoreItem>
</file>

<file path=customXml/itemProps47.xml><?xml version="1.0" encoding="utf-8"?>
<ds:datastoreItem xmlns:ds="http://schemas.openxmlformats.org/officeDocument/2006/customXml" ds:itemID="{B49FF23B-21DF-49B0-B424-61C7F8221D9A}">
  <ds:schemaRefs/>
</ds:datastoreItem>
</file>

<file path=customXml/itemProps48.xml><?xml version="1.0" encoding="utf-8"?>
<ds:datastoreItem xmlns:ds="http://schemas.openxmlformats.org/officeDocument/2006/customXml" ds:itemID="{EC7FAD1A-86E3-444A-A775-D900302995D1}">
  <ds:schemaRefs/>
</ds:datastoreItem>
</file>

<file path=customXml/itemProps49.xml><?xml version="1.0" encoding="utf-8"?>
<ds:datastoreItem xmlns:ds="http://schemas.openxmlformats.org/officeDocument/2006/customXml" ds:itemID="{D898C0F2-1EF1-422C-9782-E0A748CE7A31}">
  <ds:schemaRefs/>
</ds:datastoreItem>
</file>

<file path=customXml/itemProps5.xml><?xml version="1.0" encoding="utf-8"?>
<ds:datastoreItem xmlns:ds="http://schemas.openxmlformats.org/officeDocument/2006/customXml" ds:itemID="{678E7387-68D8-42C4-9D01-0A67D370DBB9}">
  <ds:schemaRefs/>
</ds:datastoreItem>
</file>

<file path=customXml/itemProps50.xml><?xml version="1.0" encoding="utf-8"?>
<ds:datastoreItem xmlns:ds="http://schemas.openxmlformats.org/officeDocument/2006/customXml" ds:itemID="{612B3B54-9DFC-49CA-B24E-839F2F7AB59C}">
  <ds:schemaRefs/>
</ds:datastoreItem>
</file>

<file path=customXml/itemProps51.xml><?xml version="1.0" encoding="utf-8"?>
<ds:datastoreItem xmlns:ds="http://schemas.openxmlformats.org/officeDocument/2006/customXml" ds:itemID="{725B0BBF-9B13-49C3-922E-CD6BB31DBF61}">
  <ds:schemaRefs/>
</ds:datastoreItem>
</file>

<file path=customXml/itemProps52.xml><?xml version="1.0" encoding="utf-8"?>
<ds:datastoreItem xmlns:ds="http://schemas.openxmlformats.org/officeDocument/2006/customXml" ds:itemID="{9B905537-5B24-4E66-998F-3155E67D1A13}">
  <ds:schemaRefs/>
</ds:datastoreItem>
</file>

<file path=customXml/itemProps53.xml><?xml version="1.0" encoding="utf-8"?>
<ds:datastoreItem xmlns:ds="http://schemas.openxmlformats.org/officeDocument/2006/customXml" ds:itemID="{FC937F1C-FBBB-49C2-A165-27D81C563942}">
  <ds:schemaRefs/>
</ds:datastoreItem>
</file>

<file path=customXml/itemProps54.xml><?xml version="1.0" encoding="utf-8"?>
<ds:datastoreItem xmlns:ds="http://schemas.openxmlformats.org/officeDocument/2006/customXml" ds:itemID="{AACFE3DA-859A-4E4D-B9B3-3F97EFB9D934}">
  <ds:schemaRefs/>
</ds:datastoreItem>
</file>

<file path=customXml/itemProps55.xml><?xml version="1.0" encoding="utf-8"?>
<ds:datastoreItem xmlns:ds="http://schemas.openxmlformats.org/officeDocument/2006/customXml" ds:itemID="{00FE92F0-3AF7-414E-8EC2-1018B2728070}">
  <ds:schemaRefs/>
</ds:datastoreItem>
</file>

<file path=customXml/itemProps56.xml><?xml version="1.0" encoding="utf-8"?>
<ds:datastoreItem xmlns:ds="http://schemas.openxmlformats.org/officeDocument/2006/customXml" ds:itemID="{6E3DA3F8-E273-47DC-9B0A-3A53BB3083CE}">
  <ds:schemaRefs/>
</ds:datastoreItem>
</file>

<file path=customXml/itemProps57.xml><?xml version="1.0" encoding="utf-8"?>
<ds:datastoreItem xmlns:ds="http://schemas.openxmlformats.org/officeDocument/2006/customXml" ds:itemID="{BA23E230-9938-4A1B-B37F-39D044782BF9}">
  <ds:schemaRefs/>
</ds:datastoreItem>
</file>

<file path=customXml/itemProps58.xml><?xml version="1.0" encoding="utf-8"?>
<ds:datastoreItem xmlns:ds="http://schemas.openxmlformats.org/officeDocument/2006/customXml" ds:itemID="{DDB54E15-47BF-40EE-ACBF-7D85B722AC7F}">
  <ds:schemaRefs/>
</ds:datastoreItem>
</file>

<file path=customXml/itemProps59.xml><?xml version="1.0" encoding="utf-8"?>
<ds:datastoreItem xmlns:ds="http://schemas.openxmlformats.org/officeDocument/2006/customXml" ds:itemID="{F52D83D0-31D2-4509-8203-CF43EDCEF047}">
  <ds:schemaRefs/>
</ds:datastoreItem>
</file>

<file path=customXml/itemProps6.xml><?xml version="1.0" encoding="utf-8"?>
<ds:datastoreItem xmlns:ds="http://schemas.openxmlformats.org/officeDocument/2006/customXml" ds:itemID="{AE4FAD64-7A29-4D9E-855C-E7B962182E5B}">
  <ds:schemaRefs/>
</ds:datastoreItem>
</file>

<file path=customXml/itemProps60.xml><?xml version="1.0" encoding="utf-8"?>
<ds:datastoreItem xmlns:ds="http://schemas.openxmlformats.org/officeDocument/2006/customXml" ds:itemID="{A6AA5F98-CFB4-4470-B1CB-EF5619917415}">
  <ds:schemaRefs/>
</ds:datastoreItem>
</file>

<file path=customXml/itemProps61.xml><?xml version="1.0" encoding="utf-8"?>
<ds:datastoreItem xmlns:ds="http://schemas.openxmlformats.org/officeDocument/2006/customXml" ds:itemID="{5CB51A95-1F4B-4E0A-BCFE-A75467BC4D84}">
  <ds:schemaRefs/>
</ds:datastoreItem>
</file>

<file path=customXml/itemProps62.xml><?xml version="1.0" encoding="utf-8"?>
<ds:datastoreItem xmlns:ds="http://schemas.openxmlformats.org/officeDocument/2006/customXml" ds:itemID="{ED963612-4CAB-4E9A-B112-C662F1C6A1CF}">
  <ds:schemaRefs/>
</ds:datastoreItem>
</file>

<file path=customXml/itemProps63.xml><?xml version="1.0" encoding="utf-8"?>
<ds:datastoreItem xmlns:ds="http://schemas.openxmlformats.org/officeDocument/2006/customXml" ds:itemID="{48DFE035-2BC0-447B-BF52-82E4AA2DC6FF}">
  <ds:schemaRefs/>
</ds:datastoreItem>
</file>

<file path=customXml/itemProps64.xml><?xml version="1.0" encoding="utf-8"?>
<ds:datastoreItem xmlns:ds="http://schemas.openxmlformats.org/officeDocument/2006/customXml" ds:itemID="{B4390912-E513-4FE9-895B-0D37981146B3}">
  <ds:schemaRefs/>
</ds:datastoreItem>
</file>

<file path=customXml/itemProps65.xml><?xml version="1.0" encoding="utf-8"?>
<ds:datastoreItem xmlns:ds="http://schemas.openxmlformats.org/officeDocument/2006/customXml" ds:itemID="{A2B61F56-C749-47D6-B641-4C42FCEEA135}">
  <ds:schemaRefs/>
</ds:datastoreItem>
</file>

<file path=customXml/itemProps66.xml><?xml version="1.0" encoding="utf-8"?>
<ds:datastoreItem xmlns:ds="http://schemas.openxmlformats.org/officeDocument/2006/customXml" ds:itemID="{15AD126B-4BCD-4A7E-9BFE-0F1C5F7C423C}">
  <ds:schemaRefs/>
</ds:datastoreItem>
</file>

<file path=customXml/itemProps67.xml><?xml version="1.0" encoding="utf-8"?>
<ds:datastoreItem xmlns:ds="http://schemas.openxmlformats.org/officeDocument/2006/customXml" ds:itemID="{5BD857DE-F122-4C88-8C98-E20237B554F7}">
  <ds:schemaRefs/>
</ds:datastoreItem>
</file>

<file path=customXml/itemProps68.xml><?xml version="1.0" encoding="utf-8"?>
<ds:datastoreItem xmlns:ds="http://schemas.openxmlformats.org/officeDocument/2006/customXml" ds:itemID="{EE60918F-E725-410D-8EBF-CDDBA696B14B}">
  <ds:schemaRefs/>
</ds:datastoreItem>
</file>

<file path=customXml/itemProps69.xml><?xml version="1.0" encoding="utf-8"?>
<ds:datastoreItem xmlns:ds="http://schemas.openxmlformats.org/officeDocument/2006/customXml" ds:itemID="{0AD634B6-5A6A-4938-A012-01779A321B6C}">
  <ds:schemaRefs/>
</ds:datastoreItem>
</file>

<file path=customXml/itemProps7.xml><?xml version="1.0" encoding="utf-8"?>
<ds:datastoreItem xmlns:ds="http://schemas.openxmlformats.org/officeDocument/2006/customXml" ds:itemID="{AB9DE034-F530-4AFD-9152-538CB1208985}">
  <ds:schemaRefs/>
</ds:datastoreItem>
</file>

<file path=customXml/itemProps70.xml><?xml version="1.0" encoding="utf-8"?>
<ds:datastoreItem xmlns:ds="http://schemas.openxmlformats.org/officeDocument/2006/customXml" ds:itemID="{63F9E458-5583-4D86-BCB5-48516F24C19C}">
  <ds:schemaRefs/>
</ds:datastoreItem>
</file>

<file path=customXml/itemProps71.xml><?xml version="1.0" encoding="utf-8"?>
<ds:datastoreItem xmlns:ds="http://schemas.openxmlformats.org/officeDocument/2006/customXml" ds:itemID="{C98DB46F-F2A1-4A9D-A197-AD97EE0BBF3E}">
  <ds:schemaRefs/>
</ds:datastoreItem>
</file>

<file path=customXml/itemProps72.xml><?xml version="1.0" encoding="utf-8"?>
<ds:datastoreItem xmlns:ds="http://schemas.openxmlformats.org/officeDocument/2006/customXml" ds:itemID="{9854C7C6-6049-4AC9-AEA7-47CCB6FBFDC1}">
  <ds:schemaRefs/>
</ds:datastoreItem>
</file>

<file path=customXml/itemProps73.xml><?xml version="1.0" encoding="utf-8"?>
<ds:datastoreItem xmlns:ds="http://schemas.openxmlformats.org/officeDocument/2006/customXml" ds:itemID="{4660F8E8-BB31-413D-A91E-65C10CBE6766}">
  <ds:schemaRefs/>
</ds:datastoreItem>
</file>

<file path=customXml/itemProps74.xml><?xml version="1.0" encoding="utf-8"?>
<ds:datastoreItem xmlns:ds="http://schemas.openxmlformats.org/officeDocument/2006/customXml" ds:itemID="{B0771E18-1B80-4E11-8F87-9E58E970A1CD}">
  <ds:schemaRefs/>
</ds:datastoreItem>
</file>

<file path=customXml/itemProps75.xml><?xml version="1.0" encoding="utf-8"?>
<ds:datastoreItem xmlns:ds="http://schemas.openxmlformats.org/officeDocument/2006/customXml" ds:itemID="{37988B5B-7F3A-404C-BA12-80B86002EA8F}">
  <ds:schemaRefs/>
</ds:datastoreItem>
</file>

<file path=customXml/itemProps76.xml><?xml version="1.0" encoding="utf-8"?>
<ds:datastoreItem xmlns:ds="http://schemas.openxmlformats.org/officeDocument/2006/customXml" ds:itemID="{E3BCE6EC-BB4F-45B9-9197-759C5B939BC8}">
  <ds:schemaRefs/>
</ds:datastoreItem>
</file>

<file path=customXml/itemProps77.xml><?xml version="1.0" encoding="utf-8"?>
<ds:datastoreItem xmlns:ds="http://schemas.openxmlformats.org/officeDocument/2006/customXml" ds:itemID="{DF0A99E4-36B9-4FB0-A42E-2A3927D78802}">
  <ds:schemaRefs/>
</ds:datastoreItem>
</file>

<file path=customXml/itemProps78.xml><?xml version="1.0" encoding="utf-8"?>
<ds:datastoreItem xmlns:ds="http://schemas.openxmlformats.org/officeDocument/2006/customXml" ds:itemID="{2555C4C9-A9E6-465E-9BD0-33A287AFB10C}">
  <ds:schemaRefs/>
</ds:datastoreItem>
</file>

<file path=customXml/itemProps79.xml><?xml version="1.0" encoding="utf-8"?>
<ds:datastoreItem xmlns:ds="http://schemas.openxmlformats.org/officeDocument/2006/customXml" ds:itemID="{F4BC59C5-0935-4E79-AF82-32C30067DEBA}">
  <ds:schemaRefs/>
</ds:datastoreItem>
</file>

<file path=customXml/itemProps8.xml><?xml version="1.0" encoding="utf-8"?>
<ds:datastoreItem xmlns:ds="http://schemas.openxmlformats.org/officeDocument/2006/customXml" ds:itemID="{4B6C5928-1D2B-49A5-9B3F-EDE53C73D500}">
  <ds:schemaRefs/>
</ds:datastoreItem>
</file>

<file path=customXml/itemProps80.xml><?xml version="1.0" encoding="utf-8"?>
<ds:datastoreItem xmlns:ds="http://schemas.openxmlformats.org/officeDocument/2006/customXml" ds:itemID="{B23B8430-1052-42FD-AAC5-21682FD1512C}">
  <ds:schemaRefs/>
</ds:datastoreItem>
</file>

<file path=customXml/itemProps81.xml><?xml version="1.0" encoding="utf-8"?>
<ds:datastoreItem xmlns:ds="http://schemas.openxmlformats.org/officeDocument/2006/customXml" ds:itemID="{90F85B4F-3924-4466-917B-732EA60DAB36}">
  <ds:schemaRefs/>
</ds:datastoreItem>
</file>

<file path=customXml/itemProps82.xml><?xml version="1.0" encoding="utf-8"?>
<ds:datastoreItem xmlns:ds="http://schemas.openxmlformats.org/officeDocument/2006/customXml" ds:itemID="{7F0CC5F2-FD67-4899-AD6E-7C7811F5778F}">
  <ds:schemaRefs/>
</ds:datastoreItem>
</file>

<file path=customXml/itemProps83.xml><?xml version="1.0" encoding="utf-8"?>
<ds:datastoreItem xmlns:ds="http://schemas.openxmlformats.org/officeDocument/2006/customXml" ds:itemID="{516E54EA-B38A-4D2F-827D-6A933A7F9A38}">
  <ds:schemaRefs/>
</ds:datastoreItem>
</file>

<file path=customXml/itemProps9.xml><?xml version="1.0" encoding="utf-8"?>
<ds:datastoreItem xmlns:ds="http://schemas.openxmlformats.org/officeDocument/2006/customXml" ds:itemID="{CA80EEA5-C222-422F-8586-7952FF675B8B}">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0</TotalTime>
  <Words>15480</Words>
  <Application>WPS 演示</Application>
  <PresentationFormat>自定义</PresentationFormat>
  <Paragraphs>736</Paragraphs>
  <Slides>90</Slides>
  <Notes>82</Notes>
  <HiddenSlides>0</HiddenSlides>
  <MMClips>0</MMClips>
  <ScaleCrop>false</ScaleCrop>
  <HeadingPairs>
    <vt:vector size="8" baseType="variant">
      <vt:variant>
        <vt:lpstr>已用的字体</vt:lpstr>
      </vt:variant>
      <vt:variant>
        <vt:i4>15</vt:i4>
      </vt:variant>
      <vt:variant>
        <vt:lpstr>主题</vt:lpstr>
      </vt:variant>
      <vt:variant>
        <vt:i4>3</vt:i4>
      </vt:variant>
      <vt:variant>
        <vt:lpstr>嵌入 OLE 服务器</vt:lpstr>
      </vt:variant>
      <vt:variant>
        <vt:i4>2</vt:i4>
      </vt:variant>
      <vt:variant>
        <vt:lpstr>幻灯片标题</vt:lpstr>
      </vt:variant>
      <vt:variant>
        <vt:i4>90</vt:i4>
      </vt:variant>
    </vt:vector>
  </HeadingPairs>
  <TitlesOfParts>
    <vt:vector size="110" baseType="lpstr">
      <vt:lpstr>Arial</vt:lpstr>
      <vt:lpstr>宋体</vt:lpstr>
      <vt:lpstr>Wingdings</vt:lpstr>
      <vt:lpstr>微软雅黑</vt:lpstr>
      <vt:lpstr>楷体</vt:lpstr>
      <vt:lpstr>Times New Roman</vt:lpstr>
      <vt:lpstr>华文细黑</vt:lpstr>
      <vt:lpstr>NEU-BZ</vt:lpstr>
      <vt:lpstr>Times New Roman</vt:lpstr>
      <vt:lpstr>Tahoma</vt:lpstr>
      <vt:lpstr>等线</vt:lpstr>
      <vt:lpstr>Arial Unicode MS</vt:lpstr>
      <vt:lpstr>Calibri</vt:lpstr>
      <vt:lpstr>黑体</vt:lpstr>
      <vt:lpstr>等线 Light</vt:lpstr>
      <vt:lpstr>自定义设计方案</vt:lpstr>
      <vt:lpstr>返回目录</vt:lpstr>
      <vt:lpstr>2_Office 主题​​</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
  <cp:lastModifiedBy>唯一的尘埃 十三</cp:lastModifiedBy>
  <cp:revision>124</cp:revision>
  <dcterms:created xsi:type="dcterms:W3CDTF">2025-01-13T02:22:00Z</dcterms:created>
  <dcterms:modified xsi:type="dcterms:W3CDTF">2025-08-15T08:33:35Z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A846D794E64D4B5C888E73CDF4FA23C0_13</vt:lpwstr>
  </property>
  <property fmtid="{D5CDD505-2E9C-101B-9397-08002B2CF9AE}" pid="3" name="KSOProductBuildVer">
    <vt:lpwstr>2052-12.1.0.22529</vt:lpwstr>
  </property>
</Properties>
</file>